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41" r:id="rId3"/>
    <p:sldId id="263" r:id="rId4"/>
    <p:sldId id="284" r:id="rId5"/>
    <p:sldId id="264" r:id="rId6"/>
    <p:sldId id="285" r:id="rId7"/>
    <p:sldId id="288" r:id="rId8"/>
    <p:sldId id="307" r:id="rId9"/>
    <p:sldId id="309" r:id="rId10"/>
    <p:sldId id="310" r:id="rId11"/>
    <p:sldId id="308" r:id="rId12"/>
    <p:sldId id="304" r:id="rId13"/>
    <p:sldId id="305" r:id="rId14"/>
    <p:sldId id="306" r:id="rId15"/>
    <p:sldId id="294" r:id="rId16"/>
    <p:sldId id="295" r:id="rId17"/>
    <p:sldId id="329" r:id="rId18"/>
    <p:sldId id="299" r:id="rId19"/>
    <p:sldId id="301" r:id="rId20"/>
    <p:sldId id="296" r:id="rId21"/>
    <p:sldId id="297" r:id="rId22"/>
    <p:sldId id="298" r:id="rId23"/>
    <p:sldId id="302" r:id="rId24"/>
    <p:sldId id="314" r:id="rId25"/>
    <p:sldId id="289" r:id="rId26"/>
    <p:sldId id="265" r:id="rId27"/>
    <p:sldId id="266" r:id="rId28"/>
    <p:sldId id="267" r:id="rId29"/>
    <p:sldId id="268" r:id="rId30"/>
    <p:sldId id="270" r:id="rId31"/>
    <p:sldId id="269" r:id="rId32"/>
    <p:sldId id="271" r:id="rId33"/>
    <p:sldId id="272" r:id="rId34"/>
    <p:sldId id="273" r:id="rId35"/>
    <p:sldId id="274" r:id="rId36"/>
    <p:sldId id="313" r:id="rId37"/>
    <p:sldId id="292" r:id="rId38"/>
    <p:sldId id="275" r:id="rId39"/>
    <p:sldId id="276" r:id="rId40"/>
    <p:sldId id="277" r:id="rId41"/>
    <p:sldId id="291" r:id="rId42"/>
    <p:sldId id="286" r:id="rId43"/>
    <p:sldId id="278" r:id="rId44"/>
    <p:sldId id="293" r:id="rId45"/>
    <p:sldId id="290" r:id="rId46"/>
    <p:sldId id="338" r:id="rId47"/>
    <p:sldId id="281" r:id="rId48"/>
    <p:sldId id="282" r:id="rId49"/>
    <p:sldId id="340" r:id="rId50"/>
    <p:sldId id="351" r:id="rId51"/>
    <p:sldId id="344" r:id="rId52"/>
    <p:sldId id="339" r:id="rId53"/>
    <p:sldId id="330" r:id="rId54"/>
    <p:sldId id="333" r:id="rId55"/>
    <p:sldId id="334" r:id="rId56"/>
    <p:sldId id="335" r:id="rId57"/>
    <p:sldId id="336" r:id="rId58"/>
    <p:sldId id="337" r:id="rId59"/>
    <p:sldId id="342" r:id="rId60"/>
    <p:sldId id="343" r:id="rId61"/>
    <p:sldId id="283" r:id="rId62"/>
    <p:sldId id="280" r:id="rId63"/>
    <p:sldId id="259" r:id="rId64"/>
    <p:sldId id="279" r:id="rId65"/>
    <p:sldId id="260" r:id="rId66"/>
    <p:sldId id="287" r:id="rId67"/>
    <p:sldId id="345" r:id="rId68"/>
    <p:sldId id="346" r:id="rId69"/>
    <p:sldId id="347" r:id="rId70"/>
    <p:sldId id="348" r:id="rId71"/>
    <p:sldId id="349" r:id="rId72"/>
    <p:sldId id="350" r:id="rId73"/>
    <p:sldId id="311" r:id="rId74"/>
    <p:sldId id="312" r:id="rId75"/>
    <p:sldId id="315" r:id="rId76"/>
    <p:sldId id="316" r:id="rId77"/>
    <p:sldId id="317" r:id="rId78"/>
    <p:sldId id="318" r:id="rId79"/>
    <p:sldId id="319" r:id="rId80"/>
    <p:sldId id="320" r:id="rId81"/>
    <p:sldId id="321" r:id="rId82"/>
    <p:sldId id="322" r:id="rId8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3" autoAdjust="0"/>
  </p:normalViewPr>
  <p:slideViewPr>
    <p:cSldViewPr>
      <p:cViewPr varScale="1">
        <p:scale>
          <a:sx n="85" d="100"/>
          <a:sy n="85" d="100"/>
        </p:scale>
        <p:origin x="-7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7BAE0-FF56-43DC-B269-32E15B8EBED4}" type="datetimeFigureOut">
              <a:rPr lang="pt-BR" smtClean="0"/>
              <a:pPr/>
              <a:t>15/01/2017</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A18F4D-3E7A-4126-BB88-A71980D4979B}" type="slidenum">
              <a:rPr lang="pt-BR" smtClean="0"/>
              <a:pPr/>
              <a:t>‹#›</a:t>
            </a:fld>
            <a:endParaRPr lang="pt-BR"/>
          </a:p>
        </p:txBody>
      </p:sp>
    </p:spTree>
    <p:extLst>
      <p:ext uri="{BB962C8B-B14F-4D97-AF65-F5344CB8AC3E}">
        <p14:creationId xmlns:p14="http://schemas.microsoft.com/office/powerpoint/2010/main" val="58291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9</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smtClean="0">
                <a:ea typeface="ＭＳ Ｐゴシック" pitchFamily="34" charset="-128"/>
              </a:rPr>
              <a:t>After one cycle of PCR, the amount of DNA is twice what it was before, so after two cycles one has 2x2 times as much, after 3 cycles - 2x2x2 times as much or 2</a:t>
            </a:r>
            <a:r>
              <a:rPr lang="en-US" baseline="30000" smtClean="0">
                <a:ea typeface="ＭＳ Ｐゴシック" pitchFamily="34" charset="-128"/>
              </a:rPr>
              <a:t>3</a:t>
            </a:r>
            <a:r>
              <a:rPr lang="en-US" smtClean="0">
                <a:ea typeface="ＭＳ Ｐゴシック" pitchFamily="34" charset="-128"/>
              </a:rPr>
              <a:t> times as much, after 4 cycles 2x2x2x2 times as much or 2</a:t>
            </a:r>
            <a:r>
              <a:rPr lang="en-US" baseline="30000" smtClean="0">
                <a:ea typeface="ＭＳ Ｐゴシック" pitchFamily="34" charset="-128"/>
              </a:rPr>
              <a:t>4</a:t>
            </a:r>
            <a:r>
              <a:rPr lang="en-US" smtClean="0">
                <a:ea typeface="ＭＳ Ｐゴシック" pitchFamily="34" charset="-128"/>
              </a:rPr>
              <a:t> times as much. Thus after n cycles there will be 2</a:t>
            </a:r>
            <a:r>
              <a:rPr lang="en-US" baseline="30000" smtClean="0">
                <a:ea typeface="ＭＳ Ｐゴシック" pitchFamily="34" charset="-128"/>
              </a:rPr>
              <a:t>n</a:t>
            </a:r>
            <a:r>
              <a:rPr lang="en-US" smtClean="0">
                <a:ea typeface="ＭＳ Ｐゴシック" pitchFamily="34" charset="-128"/>
              </a:rPr>
              <a:t> times as much DNA.</a:t>
            </a: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415193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BCA0-CB37-4FF5-AD55-5794AAF37216}" type="slidenum">
              <a:rPr lang="en-US"/>
              <a:pPr/>
              <a:t>54</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This method was one of the first methods to be used to calculate these type of results. However, as we shall see, it is an approximation method. It makes various assumptions, and to prove that they are valid is, in our opinion, more time consuming that doing a few extra efficiency runs for the Pfaffl method.</a:t>
            </a:r>
          </a:p>
        </p:txBody>
      </p:sp>
    </p:spTree>
    <p:extLst>
      <p:ext uri="{BB962C8B-B14F-4D97-AF65-F5344CB8AC3E}">
        <p14:creationId xmlns:p14="http://schemas.microsoft.com/office/powerpoint/2010/main" val="278011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B6D71-9AF6-4662-B5D0-8A3DB23A4F04}" type="slidenum">
              <a:rPr lang="en-US"/>
              <a:pPr/>
              <a:t>55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If one looks at the same data that we discussed before. But for the time being ignore the data from the standard ‘loading control’ gene. The difference between the control and treated samples for il1-beta is shown by the red line. If we know the efficiency for il1-beta and the cycle number, we could calculate the fold change in il-1 beta- but there would be no loading control. </a:t>
            </a:r>
          </a:p>
        </p:txBody>
      </p:sp>
    </p:spTree>
    <p:extLst>
      <p:ext uri="{BB962C8B-B14F-4D97-AF65-F5344CB8AC3E}">
        <p14:creationId xmlns:p14="http://schemas.microsoft.com/office/powerpoint/2010/main" val="19586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637E3-CB5D-4469-BF55-F988F48E4559}" type="slidenum">
              <a:rPr lang="en-US"/>
              <a:pPr/>
              <a:t>56</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An approximate correction can be made for the loading control by calculating the difference between the IL1-beta Ct values and the RPLP0 values for the control samples, and then for the vitreous treated samples (represented by the two green lines in the slide). This makes an allowance for the fact that in the above case, there is slightly more mRNA in the vitreous treated samples (since the RPLP0 comes up slightly earlier). This difference (or delta Ct value) is shown by the two green lines above. The difference between the two delta values represents the shift as will be seen in the next slide.</a:t>
            </a:r>
          </a:p>
        </p:txBody>
      </p:sp>
    </p:spTree>
    <p:extLst>
      <p:ext uri="{BB962C8B-B14F-4D97-AF65-F5344CB8AC3E}">
        <p14:creationId xmlns:p14="http://schemas.microsoft.com/office/powerpoint/2010/main" val="110494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3B20-3CBB-4948-AB80-B0AE198D8370}" type="slidenum">
              <a:rPr lang="en-US"/>
              <a:pPr/>
              <a:t>57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The difference between the two delta Ct values (delta delta Ct, represents the corrected shift of the IL1-b. Since in this example in the vitreous treated sample the IL1-b has moved to the left of the standard, it has a negative value, but in maths subtraction of a negative value is equivalent to adding that value - which makes obvious sense (I hope) if you look at the diagram - the total shift is = the two green arrows added together. If the vit il1-b had shifted but remained to the right of the reference curve, the value would then be subtracted from the large green arrow to determine the shift.</a:t>
            </a:r>
          </a:p>
        </p:txBody>
      </p:sp>
    </p:spTree>
    <p:extLst>
      <p:ext uri="{BB962C8B-B14F-4D97-AF65-F5344CB8AC3E}">
        <p14:creationId xmlns:p14="http://schemas.microsoft.com/office/powerpoint/2010/main" val="14374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EE850-D810-46B7-BBBC-B2A43099822C}" type="slidenum">
              <a:rPr lang="en-US"/>
              <a:pPr/>
              <a:t>58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Note how different the results are when the correct efficiency is used rather than assuming 100%. The results are much closer to the ones calculated with the accurate method. However, note that the efficency of the RPLP0 was never taken into account with this approximation method. This method assumes that the efficiency of RPLP0 is so close to that of IL1-beta that it does not make much difference - or that the reference gene values are so similar for different RNA samples that the correction is so small that it would not be significant (it was only 1.08 fold when we calculated the change in RPLP0 cDNA for these same samples when discussing the Pfaffl method).</a:t>
            </a:r>
          </a:p>
        </p:txBody>
      </p:sp>
    </p:spTree>
    <p:extLst>
      <p:ext uri="{BB962C8B-B14F-4D97-AF65-F5344CB8AC3E}">
        <p14:creationId xmlns:p14="http://schemas.microsoft.com/office/powerpoint/2010/main" val="31573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3A2BB-FA4B-466C-B68B-39680B069445}" type="slidenum">
              <a:rPr lang="en-US"/>
              <a:pPr/>
              <a:t>59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So here we are just looking at the results from the wells containing the IL1-b primers. If we look at the difference in Ct values between the control and vitreous samples we see there is an 11.60 cycle difference. Earlier on we derived the equation that the change in amount of DNA after n cycles is equal to the efficiency to the power of n. We independently do multiple serial dilution curves on multiple days to determine an average efficiency and we can then plug that value into the formula.  Note that when determining the difference in the Ct values (sometimes known as the ‘delta Ct’), we subtract the vitreous from the control value - this is so that increases will have a positive result and decreases a negative result for the delta Ct value.</a:t>
            </a:r>
          </a:p>
          <a:p>
            <a:r>
              <a:rPr lang="en-US"/>
              <a:t> If the amount of RNA is less in the vitreous sample the delta Ct would have a negative value and the change would have a value of less than 1.00. So, if there was half as much target mRNA the value for the change would be 0.5.</a:t>
            </a:r>
          </a:p>
          <a:p>
            <a:r>
              <a:rPr lang="en-US"/>
              <a:t>These calculations are easily done if you have an excel spreadsheet set up (see later slide). </a:t>
            </a:r>
          </a:p>
          <a:p>
            <a:endParaRPr lang="en-US"/>
          </a:p>
        </p:txBody>
      </p:sp>
    </p:spTree>
    <p:extLst>
      <p:ext uri="{BB962C8B-B14F-4D97-AF65-F5344CB8AC3E}">
        <p14:creationId xmlns:p14="http://schemas.microsoft.com/office/powerpoint/2010/main" val="389194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2D38E-341D-447F-9D0D-456116FDDDFA}" type="slidenum">
              <a:rPr lang="en-US"/>
              <a:pPr/>
              <a:t>60</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Here we are just looking at the RPLP0 data - note, that, as expected for a good reference gene, there is not much difference between the two RNAs with regard to their levels of RPLP0 mRNA. The same amount of total RNA was used for reverse transcription of both RNAs, and the same amount of each reverse transcription reaction was used for real-time PCR. Since the Ct values are so close and the ratio of the reference gene in the two samples is close to one, this suggests that this is a good reference gene for these experiments. </a:t>
            </a:r>
          </a:p>
          <a:p>
            <a:r>
              <a:rPr lang="en-US"/>
              <a:t>Of course this method requires that you have determined the efficiency for your primers. We do this on multiple occasions, using the criteria for a good curve discussed above. We find that the values tend to be very reproducible if we use stabilized sybr green mixes. If we change manufacturer or if the formulation is changed, the efficiency will need to be determined again. </a:t>
            </a:r>
          </a:p>
          <a:p>
            <a:endParaRPr lang="en-US"/>
          </a:p>
        </p:txBody>
      </p:sp>
    </p:spTree>
    <p:extLst>
      <p:ext uri="{BB962C8B-B14F-4D97-AF65-F5344CB8AC3E}">
        <p14:creationId xmlns:p14="http://schemas.microsoft.com/office/powerpoint/2010/main" val="348295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47A18F4D-3E7A-4126-BB88-A71980D4979B}" type="slidenum">
              <a:rPr lang="pt-BR" smtClean="0"/>
              <a:pPr/>
              <a:t>61</a:t>
            </a:fld>
            <a:endParaRPr lang="pt-BR"/>
          </a:p>
        </p:txBody>
      </p:sp>
    </p:spTree>
    <p:extLst>
      <p:ext uri="{BB962C8B-B14F-4D97-AF65-F5344CB8AC3E}">
        <p14:creationId xmlns:p14="http://schemas.microsoft.com/office/powerpoint/2010/main" val="47118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0D3F44F-D316-45B6-A4F5-D6F7A955BFBA}" type="slidenum">
              <a:rPr lang="en-US" sz="1200"/>
              <a:pPr/>
              <a:t>15</a:t>
            </a:fld>
            <a:endParaRPr 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First of all we need to think about the nature of the PCR reaction in order to understand real time quantitation. The amount of DNA theoretically doubles with every cycle of PCR and this is what this shows, after each cycle the amount of DNA is twice what it was before.</a:t>
            </a:r>
          </a:p>
          <a:p>
            <a:pPr eaLnBrk="1" hangingPunct="1"/>
            <a:r>
              <a:rPr lang="en-US" smtClean="0">
                <a:ea typeface="ＭＳ Ｐゴシック" pitchFamily="34" charset="-128"/>
              </a:rPr>
              <a:t>After one cycle of PCR, the amount of DNA is twice what it was before, so after two cycles one has 2x2 times as much, after 3 cycles - 2x2x2 times as much or 2</a:t>
            </a:r>
            <a:r>
              <a:rPr lang="en-US" baseline="30000" smtClean="0">
                <a:ea typeface="ＭＳ Ｐゴシック" pitchFamily="34" charset="-128"/>
              </a:rPr>
              <a:t>3</a:t>
            </a:r>
            <a:r>
              <a:rPr lang="en-US" smtClean="0">
                <a:ea typeface="ＭＳ Ｐゴシック" pitchFamily="34" charset="-128"/>
              </a:rPr>
              <a:t> times as much, after 4 cycles 2x2x2x2 times as much or 2</a:t>
            </a:r>
            <a:r>
              <a:rPr lang="en-US" baseline="30000" smtClean="0">
                <a:ea typeface="ＭＳ Ｐゴシック" pitchFamily="34" charset="-128"/>
              </a:rPr>
              <a:t>4</a:t>
            </a:r>
            <a:r>
              <a:rPr lang="en-US" smtClean="0">
                <a:ea typeface="ＭＳ Ｐゴシック" pitchFamily="34" charset="-128"/>
              </a:rPr>
              <a:t> times as much. Thus after n cycles there will be 2</a:t>
            </a:r>
            <a:r>
              <a:rPr lang="en-US" baseline="30000" smtClean="0">
                <a:ea typeface="ＭＳ Ｐゴシック" pitchFamily="34" charset="-128"/>
              </a:rPr>
              <a:t>n</a:t>
            </a:r>
            <a:r>
              <a:rPr lang="en-US" smtClean="0">
                <a:ea typeface="ＭＳ Ｐゴシック" pitchFamily="34" charset="-128"/>
              </a:rPr>
              <a:t> times as much DNA.</a:t>
            </a:r>
          </a:p>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341400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78D6A-D489-42F4-90B5-4F5D6BA5D5B4}" type="slidenum">
              <a:rPr lang="en-US"/>
              <a:pPr/>
              <a:t>16</a:t>
            </a:fld>
            <a:endParaRPr lang="en-US"/>
          </a:p>
        </p:txBody>
      </p:sp>
      <p:sp>
        <p:nvSpPr>
          <p:cNvPr id="2037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In the following discussion the results shown will be those obtained in our laboratory using a BioRad Icycler Real-time PCR instrument. However, analysis with other instruments is similar. </a:t>
            </a:r>
          </a:p>
          <a:p>
            <a:r>
              <a:rPr lang="en-US"/>
              <a:t>Here is a real-time PCR trace for a single well on a 96-well plate, cycles are shown along the X-axis, and arbitrary fluorescence units (actually these are fold increase over background fluorescence) are shown on the Y-axis - the results are similar to our theoretical graph (see insert) - except that the transition to the plateau phase is more gradual. This expt - and everything we are going to discuss - was done with SYBR green, which has very low fluorescence in the absence of double stranded DNA and very high fluorescence in the presence of double stranded DNA.</a:t>
            </a:r>
          </a:p>
        </p:txBody>
      </p:sp>
    </p:spTree>
    <p:extLst>
      <p:ext uri="{BB962C8B-B14F-4D97-AF65-F5344CB8AC3E}">
        <p14:creationId xmlns:p14="http://schemas.microsoft.com/office/powerpoint/2010/main" val="140184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20FE7-2E56-4223-B03A-E6205A0199C5}" type="slidenum">
              <a:rPr lang="en-US"/>
              <a:pPr/>
              <a:t>20</a:t>
            </a:fld>
            <a:endParaRPr lang="en-US"/>
          </a:p>
        </p:txBody>
      </p:sp>
      <p:sp>
        <p:nvSpPr>
          <p:cNvPr id="205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Here is the same real time PCR trace shown on a logarithmic scale - again it is similar to our theoretical curve (inset).</a:t>
            </a:r>
          </a:p>
        </p:txBody>
      </p:sp>
    </p:spTree>
    <p:extLst>
      <p:ext uri="{BB962C8B-B14F-4D97-AF65-F5344CB8AC3E}">
        <p14:creationId xmlns:p14="http://schemas.microsoft.com/office/powerpoint/2010/main" val="321165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E079B-9020-4295-A740-955705A3636D}" type="slidenum">
              <a:rPr lang="en-US"/>
              <a:pPr/>
              <a:t>21</a:t>
            </a:fld>
            <a:endParaRPr lang="en-US"/>
          </a:p>
        </p:txBody>
      </p:sp>
      <p:sp>
        <p:nvSpPr>
          <p:cNvPr id="207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As we saw with the theoretical curves, you should get a straight line relationship in the linear part of the PCR reaction. In this case the reaction is linear from ~20 to ~1500 arbitrary fluorescence units.</a:t>
            </a:r>
          </a:p>
        </p:txBody>
      </p:sp>
    </p:spTree>
    <p:extLst>
      <p:ext uri="{BB962C8B-B14F-4D97-AF65-F5344CB8AC3E}">
        <p14:creationId xmlns:p14="http://schemas.microsoft.com/office/powerpoint/2010/main" val="417224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2A71E7-806E-48DC-89DD-403303A25825}" type="slidenum">
              <a:rPr lang="en-US" sz="1200"/>
              <a:pPr/>
              <a:t>22</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ea typeface="ＭＳ Ｐゴシック" pitchFamily="34" charset="-128"/>
              </a:rPr>
              <a:t>If we look at the same region on a regular scale, we see the linear part is the very early part of the curve and note that it is </a:t>
            </a:r>
            <a:r>
              <a:rPr lang="en-US" b="1" smtClean="0">
                <a:ea typeface="ＭＳ Ｐゴシック" pitchFamily="34" charset="-128"/>
              </a:rPr>
              <a:t>NOT</a:t>
            </a:r>
            <a:r>
              <a:rPr lang="en-US" smtClean="0">
                <a:ea typeface="ＭＳ Ｐゴシック" pitchFamily="34" charset="-128"/>
              </a:rPr>
              <a:t> the region which looks linear in this graphical view. This is a very important point in real-time PCR because we wish to examine the reaction while it is still in the linear log phase.</a:t>
            </a:r>
          </a:p>
        </p:txBody>
      </p:sp>
    </p:spTree>
    <p:extLst>
      <p:ext uri="{BB962C8B-B14F-4D97-AF65-F5344CB8AC3E}">
        <p14:creationId xmlns:p14="http://schemas.microsoft.com/office/powerpoint/2010/main" val="89941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C37B6-F2F0-4767-980C-D37F603B9D41}" type="slidenum">
              <a:rPr lang="en-US"/>
              <a:pPr/>
              <a:t>23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It is important that the threshold should be in the linear part of the reaction - this is easier to see in the logarithmic view, where it should be no more than half way up the linear part, in the regular view, the threshold will be close to the bottom of the curve. However, the threshold should be high enough that you are sure that reactions cross the line due to amplification rather than noise. We find that if the plateau values are 4000 to to 15000, a threshold of 300 usually works well. </a:t>
            </a:r>
          </a:p>
          <a:p>
            <a:r>
              <a:rPr lang="en-US"/>
              <a:t>We use the same threshold for all the samples in the same experiment on the same plate.</a:t>
            </a:r>
          </a:p>
        </p:txBody>
      </p:sp>
    </p:spTree>
    <p:extLst>
      <p:ext uri="{BB962C8B-B14F-4D97-AF65-F5344CB8AC3E}">
        <p14:creationId xmlns:p14="http://schemas.microsoft.com/office/powerpoint/2010/main" val="58501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شما</a:t>
            </a:r>
            <a:r>
              <a:rPr lang="fa-IR" baseline="0" dirty="0" smtClean="0"/>
              <a:t> تصور کنید میزان </a:t>
            </a:r>
            <a:r>
              <a:rPr lang="en-US" baseline="0" dirty="0" smtClean="0"/>
              <a:t>DNA</a:t>
            </a:r>
            <a:r>
              <a:rPr lang="fa-IR" baseline="0" dirty="0" smtClean="0"/>
              <a:t> من در سیکل 25 تعداد 1000000 کپی است. اگر شما 4000000 کپی داشته باشید سیکل شما چند خواهد بود</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7A18F4D-3E7A-4126-BB88-A71980D4979B}" type="slidenum">
              <a:rPr lang="pt-BR" smtClean="0"/>
              <a:pPr/>
              <a:t>32</a:t>
            </a:fld>
            <a:endParaRPr lang="pt-BR"/>
          </a:p>
        </p:txBody>
      </p:sp>
    </p:spTree>
    <p:extLst>
      <p:ext uri="{BB962C8B-B14F-4D97-AF65-F5344CB8AC3E}">
        <p14:creationId xmlns:p14="http://schemas.microsoft.com/office/powerpoint/2010/main" val="266402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534F1-CA21-43C0-AB8C-94E424620AA9}" type="slidenum">
              <a:rPr lang="en-US"/>
              <a:pPr/>
              <a:t>53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t>Here are the results from an experiment in which the target gene was IL1-beta and the reference gene was RPLPO. RNA was extracted from control (con) or vitreous-treated (vit) cells, and copied into cDNA. IL1-b and RPLP0 assays were done in triplicate on both con and vit cDNAs. </a:t>
            </a:r>
          </a:p>
          <a:p>
            <a:r>
              <a:rPr lang="en-US"/>
              <a:t>We will start by looking at the top part of the “Northern equation” - that is determining the fold change in IL1-b in vitreous compared to control. </a:t>
            </a:r>
          </a:p>
          <a:p>
            <a:endParaRPr lang="en-US"/>
          </a:p>
        </p:txBody>
      </p:sp>
    </p:spTree>
    <p:extLst>
      <p:ext uri="{BB962C8B-B14F-4D97-AF65-F5344CB8AC3E}">
        <p14:creationId xmlns:p14="http://schemas.microsoft.com/office/powerpoint/2010/main" val="231525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169262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211026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2351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60772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386797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304243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332571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39132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289798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168289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B0BC1-ACD2-4DAB-A577-C8C3E91E790E}" type="datetimeFigureOut">
              <a:rPr lang="pt-BR" smtClean="0"/>
              <a:pPr/>
              <a:t>15/01/2017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DAAEEBB-1A02-433F-9CB4-03218708EE5A}" type="slidenum">
              <a:rPr lang="pt-BR" smtClean="0"/>
              <a:pPr/>
              <a:t>‹#›</a:t>
            </a:fld>
            <a:endParaRPr lang="pt-BR"/>
          </a:p>
        </p:txBody>
      </p:sp>
    </p:spTree>
    <p:extLst>
      <p:ext uri="{BB962C8B-B14F-4D97-AF65-F5344CB8AC3E}">
        <p14:creationId xmlns:p14="http://schemas.microsoft.com/office/powerpoint/2010/main" val="31456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B0BC1-ACD2-4DAB-A577-C8C3E91E790E}" type="datetimeFigureOut">
              <a:rPr lang="pt-BR" smtClean="0"/>
              <a:pPr/>
              <a:t>15/01/2017</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AEEBB-1A02-433F-9CB4-03218708EE5A}" type="slidenum">
              <a:rPr lang="pt-BR" smtClean="0"/>
              <a:pPr/>
              <a:t>‹#›</a:t>
            </a:fld>
            <a:endParaRPr lang="pt-BR"/>
          </a:p>
        </p:txBody>
      </p:sp>
    </p:spTree>
    <p:extLst>
      <p:ext uri="{BB962C8B-B14F-4D97-AF65-F5344CB8AC3E}">
        <p14:creationId xmlns:p14="http://schemas.microsoft.com/office/powerpoint/2010/main" val="283564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10" Type="http://schemas.openxmlformats.org/officeDocument/2006/relationships/image" Target="../media/image17.emf"/><Relationship Id="rId4" Type="http://schemas.openxmlformats.org/officeDocument/2006/relationships/image" Target="../media/image18.png"/><Relationship Id="rId9" Type="http://schemas.openxmlformats.org/officeDocument/2006/relationships/oleObject" Target="../embeddings/Microsoft_Excel_97-2003_Worksheet4.xls"/></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Microsoft_Excel_97-2003_Worksheet5.xls"/><Relationship Id="rId5" Type="http://schemas.openxmlformats.org/officeDocument/2006/relationships/oleObject" Target="../embeddings/oleObject5.bin"/><Relationship Id="rId4" Type="http://schemas.openxmlformats.org/officeDocument/2006/relationships/image" Target="../media/image22.png"/><Relationship Id="rId9" Type="http://schemas.openxmlformats.org/officeDocument/2006/relationships/oleObject" Target="../embeddings/Microsoft_Excel_97-2003_Worksheet6.xls"/></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2.jpeg"/><Relationship Id="rId5" Type="http://schemas.openxmlformats.org/officeDocument/2006/relationships/image" Target="../media/image30.emf"/><Relationship Id="rId4" Type="http://schemas.openxmlformats.org/officeDocument/2006/relationships/oleObject" Target="../embeddings/Microsoft_Excel_97-2003_Worksheet8.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5.jpeg"/><Relationship Id="rId5" Type="http://schemas.openxmlformats.org/officeDocument/2006/relationships/image" Target="../media/image37.emf"/><Relationship Id="rId4" Type="http://schemas.openxmlformats.org/officeDocument/2006/relationships/oleObject" Target="../embeddings/Microsoft_Excel_97-2003_Worksheet10.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5.jpeg"/><Relationship Id="rId5" Type="http://schemas.openxmlformats.org/officeDocument/2006/relationships/image" Target="../media/image38.emf"/><Relationship Id="rId4" Type="http://schemas.openxmlformats.org/officeDocument/2006/relationships/oleObject" Target="../embeddings/Microsoft_Excel_97-2003_Worksheet11.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8.emf"/><Relationship Id="rId4" Type="http://schemas.openxmlformats.org/officeDocument/2006/relationships/oleObject" Target="../embeddings/Microsoft_Excel_97-2003_Worksheet12.xls"/></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4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15.bin"/><Relationship Id="rId7" Type="http://schemas.openxmlformats.org/officeDocument/2006/relationships/oleObject" Target="../embeddings/Microsoft_Excel_97-2003_Worksheet15.xls"/><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54.emf"/><Relationship Id="rId4" Type="http://schemas.openxmlformats.org/officeDocument/2006/relationships/oleObject" Target="../embeddings/Microsoft_Excel_97-2003_Worksheet14.xls"/><Relationship Id="rId9"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58.wmf"/><Relationship Id="rId4" Type="http://schemas.openxmlformats.org/officeDocument/2006/relationships/oleObject" Target="../embeddings/oleObject17.bin"/></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7.emf"/><Relationship Id="rId5" Type="http://schemas.openxmlformats.org/officeDocument/2006/relationships/oleObject" Target="../embeddings/Microsoft_Excel_97-2003_Worksheet16.xls"/><Relationship Id="rId4" Type="http://schemas.openxmlformats.org/officeDocument/2006/relationships/oleObject" Target="../embeddings/oleObject18.bin"/></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6.png"/><Relationship Id="rId5" Type="http://schemas.openxmlformats.org/officeDocument/2006/relationships/image" Target="../media/image65.png"/><Relationship Id="rId4" Type="http://schemas.openxmlformats.org/officeDocument/2006/relationships/image" Target="../media/image64.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7247" y="4872935"/>
            <a:ext cx="6481326" cy="1015663"/>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pt-BR" sz="6000" dirty="0" smtClean="0">
                <a:solidFill>
                  <a:srgbClr val="7030A0"/>
                </a:solidFill>
                <a:effectLst>
                  <a:outerShdw blurRad="38100" dist="38100" dir="2700000" algn="tl">
                    <a:srgbClr val="000000">
                      <a:alpha val="43137"/>
                    </a:srgbClr>
                  </a:outerShdw>
                </a:effectLst>
                <a:latin typeface="Arial Rounded MT Bold" panose="020F0704030504030204" pitchFamily="34" charset="0"/>
              </a:rPr>
              <a:t>PCR quantitation</a:t>
            </a:r>
            <a:endParaRPr lang="pt-BR" sz="6000" dirty="0">
              <a:solidFill>
                <a:srgbClr val="7030A0"/>
              </a:solidFill>
              <a:effectLst>
                <a:outerShdw blurRad="38100" dist="38100" dir="2700000" algn="tl">
                  <a:srgbClr val="000000">
                    <a:alpha val="43137"/>
                  </a:srgbClr>
                </a:outerShdw>
              </a:effectLst>
              <a:latin typeface="Arial Rounded MT Bold" panose="020F0704030504030204" pitchFamily="34" charset="0"/>
            </a:endParaRPr>
          </a:p>
        </p:txBody>
      </p:sp>
      <p:pic>
        <p:nvPicPr>
          <p:cNvPr id="34820" name="Picture 4" descr="http://www.hpcimedia.com/images/website/ProductProfiles/DIR_0/F_72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124744"/>
            <a:ext cx="5688632" cy="338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3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9" t="24318" r="61393" b="28395"/>
          <a:stretch/>
        </p:blipFill>
        <p:spPr bwMode="auto">
          <a:xfrm>
            <a:off x="1921717" y="2276872"/>
            <a:ext cx="4786603" cy="345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0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139" t="34635" r="33528" b="21875"/>
          <a:stretch/>
        </p:blipFill>
        <p:spPr bwMode="auto">
          <a:xfrm>
            <a:off x="4721324" y="2060848"/>
            <a:ext cx="40767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50" t="38802" r="51903" b="15885"/>
          <a:stretch/>
        </p:blipFill>
        <p:spPr bwMode="auto">
          <a:xfrm>
            <a:off x="323850" y="2060848"/>
            <a:ext cx="40005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260648"/>
            <a:ext cx="7272808" cy="1200329"/>
          </a:xfrm>
          <a:prstGeom prst="rect">
            <a:avLst/>
          </a:prstGeom>
          <a:noFill/>
        </p:spPr>
        <p:txBody>
          <a:bodyPr wrap="square" rtlCol="0">
            <a:spAutoFit/>
          </a:bodyPr>
          <a:lstStyle/>
          <a:p>
            <a:r>
              <a:rPr lang="en-US" sz="7200" b="1" dirty="0" smtClean="0"/>
              <a:t>Gel base detection</a:t>
            </a:r>
            <a:endParaRPr lang="en-US" sz="7200" b="1" dirty="0"/>
          </a:p>
        </p:txBody>
      </p:sp>
    </p:spTree>
    <p:extLst>
      <p:ext uri="{BB962C8B-B14F-4D97-AF65-F5344CB8AC3E}">
        <p14:creationId xmlns:p14="http://schemas.microsoft.com/office/powerpoint/2010/main" val="1293541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Reporter in </a:t>
            </a:r>
            <a:r>
              <a:rPr lang="en-US" dirty="0" err="1" smtClean="0"/>
              <a:t>qPCR</a:t>
            </a:r>
            <a:endParaRPr lang="en-US"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52" t="23177" r="60029" b="23437"/>
          <a:stretch/>
        </p:blipFill>
        <p:spPr bwMode="auto">
          <a:xfrm>
            <a:off x="1979712" y="1695450"/>
            <a:ext cx="4737956" cy="5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67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13" t="39062" r="45241" b="36979"/>
          <a:stretch/>
        </p:blipFill>
        <p:spPr bwMode="auto">
          <a:xfrm>
            <a:off x="395536" y="1700808"/>
            <a:ext cx="8398162"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052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Reporter in </a:t>
            </a:r>
            <a:r>
              <a:rPr lang="en-US" dirty="0" err="1"/>
              <a:t>qPCR</a:t>
            </a:r>
            <a:endParaRPr lang="en-US"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92" t="36719" r="38360" b="11979"/>
          <a:stretch/>
        </p:blipFill>
        <p:spPr bwMode="auto">
          <a:xfrm>
            <a:off x="755576" y="2060848"/>
            <a:ext cx="74485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27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3813" y="0"/>
          <a:ext cx="3025775" cy="6858000"/>
        </p:xfrm>
        <a:graphic>
          <a:graphicData uri="http://schemas.openxmlformats.org/presentationml/2006/ole">
            <mc:AlternateContent xmlns:mc="http://schemas.openxmlformats.org/markup-compatibility/2006">
              <mc:Choice xmlns:v="urn:schemas-microsoft-com:vml" Requires="v">
                <p:oleObj spid="_x0000_s23593" name="Worksheet" r:id="rId5" imgW="2221560" imgH="4708440" progId="Excel.Sheet.8">
                  <p:embed/>
                </p:oleObj>
              </mc:Choice>
              <mc:Fallback>
                <p:oleObj name="Worksheet" r:id="rId5" imgW="2221560" imgH="4708440" progId="Excel.Sheet.8">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0"/>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417941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2BE85E1-BE62-4AEC-A724-70BDD8848B57}" type="slidenum">
              <a:rPr lang="en-US"/>
              <a:pPr/>
              <a:t>16</a:t>
            </a:fld>
            <a:endParaRPr lang="en-US"/>
          </a:p>
        </p:txBody>
      </p:sp>
      <p:sp>
        <p:nvSpPr>
          <p:cNvPr id="202754" name="Rectangle 2"/>
          <p:cNvSpPr>
            <a:spLocks noChangeArrowheads="1"/>
          </p:cNvSpPr>
          <p:nvPr/>
        </p:nvSpPr>
        <p:spPr bwMode="auto">
          <a:xfrm>
            <a:off x="8740775" y="5943600"/>
            <a:ext cx="2286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27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r="28572" b="22014"/>
          <a:stretch>
            <a:fillRect/>
          </a:stretch>
        </p:blipFill>
        <p:spPr bwMode="auto">
          <a:xfrm>
            <a:off x="0" y="1371600"/>
            <a:ext cx="861060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2756" name="Group 4"/>
          <p:cNvGrpSpPr>
            <a:grpSpLocks/>
          </p:cNvGrpSpPr>
          <p:nvPr/>
        </p:nvGrpSpPr>
        <p:grpSpPr bwMode="auto">
          <a:xfrm>
            <a:off x="1600200" y="-228600"/>
            <a:ext cx="3505200" cy="2682875"/>
            <a:chOff x="0" y="-4"/>
            <a:chExt cx="2832" cy="2168"/>
          </a:xfrm>
        </p:grpSpPr>
        <p:graphicFrame>
          <p:nvGraphicFramePr>
            <p:cNvPr id="202757" name="Object 5"/>
            <p:cNvGraphicFramePr>
              <a:graphicFrameLocks noChangeAspect="1"/>
            </p:cNvGraphicFramePr>
            <p:nvPr/>
          </p:nvGraphicFramePr>
          <p:xfrm>
            <a:off x="240" y="-4"/>
            <a:ext cx="2592" cy="2164"/>
          </p:xfrm>
          <a:graphic>
            <a:graphicData uri="http://schemas.openxmlformats.org/presentationml/2006/ole">
              <mc:AlternateContent xmlns:mc="http://schemas.openxmlformats.org/markup-compatibility/2006">
                <mc:Choice xmlns:v="urn:schemas-microsoft-com:vml" Requires="v">
                  <p:oleObj spid="_x0000_s24655" name="Chart" r:id="rId6" imgW="5355000" imgH="3180960" progId="Excel.Chart.8">
                    <p:embed/>
                  </p:oleObj>
                </mc:Choice>
                <mc:Fallback>
                  <p:oleObj name="Chart" r:id="rId6" imgW="5355000" imgH="3180960" progId="Excel.Chart.8">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l="23944"/>
                        <a:stretch>
                          <a:fillRect/>
                        </a:stretch>
                      </p:blipFill>
                      <p:spPr bwMode="auto">
                        <a:xfrm>
                          <a:off x="240" y="-4"/>
                          <a:ext cx="2592"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8" name="Object 6"/>
            <p:cNvGraphicFramePr>
              <a:graphicFrameLocks noChangeAspect="1"/>
            </p:cNvGraphicFramePr>
            <p:nvPr/>
          </p:nvGraphicFramePr>
          <p:xfrm>
            <a:off x="0" y="0"/>
            <a:ext cx="240" cy="2164"/>
          </p:xfrm>
          <a:graphic>
            <a:graphicData uri="http://schemas.openxmlformats.org/presentationml/2006/ole">
              <mc:AlternateContent xmlns:mc="http://schemas.openxmlformats.org/markup-compatibility/2006">
                <mc:Choice xmlns:v="urn:schemas-microsoft-com:vml" Requires="v">
                  <p:oleObj spid="_x0000_s24656" name="Chart" r:id="rId9" imgW="5355000" imgH="3180960" progId="Excel.Chart.8">
                    <p:embed/>
                  </p:oleObj>
                </mc:Choice>
                <mc:Fallback>
                  <p:oleObj name="Chart" r:id="rId9" imgW="5355000" imgH="3180960" progId="Excel.Chart.8">
                    <p:embed/>
                    <p:pic>
                      <p:nvPicPr>
                        <p:cNvPr id="0" name="Picture 78"/>
                        <p:cNvPicPr>
                          <a:picLocks noChangeAspect="1" noChangeArrowheads="1"/>
                        </p:cNvPicPr>
                        <p:nvPr/>
                      </p:nvPicPr>
                      <p:blipFill>
                        <a:blip r:embed="rId10">
                          <a:extLst>
                            <a:ext uri="{28A0092B-C50C-407E-A947-70E740481C1C}">
                              <a14:useLocalDpi xmlns:a14="http://schemas.microsoft.com/office/drawing/2010/main" val="0"/>
                            </a:ext>
                          </a:extLst>
                        </a:blip>
                        <a:srcRect r="92958"/>
                        <a:stretch>
                          <a:fillRect/>
                        </a:stretch>
                      </p:blipFill>
                      <p:spPr bwMode="auto">
                        <a:xfrm>
                          <a:off x="0" y="0"/>
                          <a:ext cx="240" cy="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67190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of real time </a:t>
            </a:r>
            <a:r>
              <a:rPr lang="en-US" dirty="0" err="1" smtClean="0"/>
              <a:t>pcr</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06" t="36940" r="41890" b="11863"/>
          <a:stretch/>
        </p:blipFill>
        <p:spPr bwMode="auto">
          <a:xfrm>
            <a:off x="827584" y="1916832"/>
            <a:ext cx="7414717"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964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51" t="31915" r="4899" b="8930"/>
          <a:stretch/>
        </p:blipFill>
        <p:spPr bwMode="auto">
          <a:xfrm>
            <a:off x="152400" y="2333038"/>
            <a:ext cx="8856000" cy="3702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92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Rn</a:t>
            </a:r>
            <a:r>
              <a:rPr lang="en-US" dirty="0" smtClean="0"/>
              <a:t>: Normalized </a:t>
            </a:r>
            <a:r>
              <a:rPr lang="en-US" dirty="0"/>
              <a:t>reporter is the </a:t>
            </a:r>
            <a:r>
              <a:rPr lang="en-US" b="1" dirty="0">
                <a:solidFill>
                  <a:srgbClr val="FF0000"/>
                </a:solidFill>
              </a:rPr>
              <a:t>ratio of the fluorescence emission intensity of the reporter dye </a:t>
            </a:r>
            <a:r>
              <a:rPr lang="en-US" b="1" dirty="0">
                <a:solidFill>
                  <a:srgbClr val="7030A0"/>
                </a:solidFill>
              </a:rPr>
              <a:t>to</a:t>
            </a:r>
            <a:r>
              <a:rPr lang="en-US" b="1" dirty="0">
                <a:solidFill>
                  <a:srgbClr val="FF0000"/>
                </a:solidFill>
              </a:rPr>
              <a:t> </a:t>
            </a:r>
            <a:r>
              <a:rPr lang="en-US" b="1" dirty="0">
                <a:solidFill>
                  <a:srgbClr val="00B050"/>
                </a:solidFill>
              </a:rPr>
              <a:t>the</a:t>
            </a:r>
            <a:r>
              <a:rPr lang="en-US" b="1" dirty="0">
                <a:solidFill>
                  <a:srgbClr val="FF0000"/>
                </a:solidFill>
              </a:rPr>
              <a:t> </a:t>
            </a:r>
            <a:r>
              <a:rPr lang="en-US" b="1" dirty="0">
                <a:solidFill>
                  <a:srgbClr val="00B050"/>
                </a:solidFill>
              </a:rPr>
              <a:t>fluorescence emission intensity of the passive reference </a:t>
            </a:r>
            <a:r>
              <a:rPr lang="en-US" b="1" dirty="0" smtClean="0">
                <a:solidFill>
                  <a:srgbClr val="00B050"/>
                </a:solidFill>
              </a:rPr>
              <a:t>dye</a:t>
            </a:r>
          </a:p>
          <a:p>
            <a:r>
              <a:rPr lang="en-US" dirty="0" err="1"/>
              <a:t>ΔRn</a:t>
            </a:r>
            <a:r>
              <a:rPr lang="en-US" dirty="0"/>
              <a:t> is the normalization of </a:t>
            </a:r>
            <a:r>
              <a:rPr lang="en-US" dirty="0" err="1"/>
              <a:t>Rn</a:t>
            </a:r>
            <a:r>
              <a:rPr lang="en-US" dirty="0"/>
              <a:t> obtained by subtracting the baseline: (</a:t>
            </a:r>
            <a:r>
              <a:rPr lang="en-US" dirty="0" err="1"/>
              <a:t>ΔRn</a:t>
            </a:r>
            <a:r>
              <a:rPr lang="en-US" dirty="0"/>
              <a:t> = </a:t>
            </a:r>
            <a:r>
              <a:rPr lang="en-US" dirty="0" err="1"/>
              <a:t>Rn</a:t>
            </a:r>
            <a:r>
              <a:rPr lang="en-US" dirty="0"/>
              <a:t> </a:t>
            </a:r>
            <a:r>
              <a:rPr lang="en-US" dirty="0" smtClean="0"/>
              <a:t>–baseline</a:t>
            </a:r>
            <a:r>
              <a:rPr lang="en-US" dirty="0"/>
              <a:t>).</a:t>
            </a:r>
            <a:endParaRPr lang="en-US" b="1" dirty="0">
              <a:solidFill>
                <a:srgbClr val="FF0000"/>
              </a:solidFill>
            </a:endParaRPr>
          </a:p>
        </p:txBody>
      </p:sp>
    </p:spTree>
    <p:extLst>
      <p:ext uri="{BB962C8B-B14F-4D97-AF65-F5344CB8AC3E}">
        <p14:creationId xmlns:p14="http://schemas.microsoft.com/office/powerpoint/2010/main" val="36085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690" t="23321" r="38952" b="12538"/>
          <a:stretch/>
        </p:blipFill>
        <p:spPr bwMode="auto">
          <a:xfrm>
            <a:off x="36345" y="1099432"/>
            <a:ext cx="2808000" cy="452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473" t="34468" r="42133" b="24114"/>
          <a:stretch/>
        </p:blipFill>
        <p:spPr bwMode="auto">
          <a:xfrm>
            <a:off x="2915816" y="1104029"/>
            <a:ext cx="2988000" cy="45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211" t="16184" r="35210" b="6950"/>
          <a:stretch/>
        </p:blipFill>
        <p:spPr bwMode="auto">
          <a:xfrm>
            <a:off x="5965336" y="1099432"/>
            <a:ext cx="3096000" cy="452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91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9693D4C-2564-4102-B39F-F38828A941EA}" type="slidenum">
              <a:rPr lang="en-US"/>
              <a:pPr/>
              <a:t>20</a:t>
            </a:fld>
            <a:endParaRPr lang="en-US"/>
          </a:p>
        </p:txBody>
      </p:sp>
      <p:sp>
        <p:nvSpPr>
          <p:cNvPr id="204802"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r="27928" b="27483"/>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4804" name="Group 4"/>
          <p:cNvGrpSpPr>
            <a:grpSpLocks/>
          </p:cNvGrpSpPr>
          <p:nvPr/>
        </p:nvGrpSpPr>
        <p:grpSpPr bwMode="auto">
          <a:xfrm>
            <a:off x="1676400" y="0"/>
            <a:ext cx="3276600" cy="2286000"/>
            <a:chOff x="2496" y="2496"/>
            <a:chExt cx="2640" cy="1810"/>
          </a:xfrm>
        </p:grpSpPr>
        <p:graphicFrame>
          <p:nvGraphicFramePr>
            <p:cNvPr id="204805" name="Object 5"/>
            <p:cNvGraphicFramePr>
              <a:graphicFrameLocks noChangeAspect="1"/>
            </p:cNvGraphicFramePr>
            <p:nvPr/>
          </p:nvGraphicFramePr>
          <p:xfrm>
            <a:off x="2736" y="2496"/>
            <a:ext cx="2400" cy="1810"/>
          </p:xfrm>
          <a:graphic>
            <a:graphicData uri="http://schemas.openxmlformats.org/presentationml/2006/ole">
              <mc:AlternateContent xmlns:mc="http://schemas.openxmlformats.org/markup-compatibility/2006">
                <mc:Choice xmlns:v="urn:schemas-microsoft-com:vml" Requires="v">
                  <p:oleObj spid="_x0000_s25678" name="Chart" r:id="rId6" imgW="5355000" imgH="3189240" progId="Excel.Chart.8">
                    <p:embed/>
                  </p:oleObj>
                </mc:Choice>
                <mc:Fallback>
                  <p:oleObj name="Chart" r:id="rId6" imgW="5355000" imgH="3189240" progId="Excel.Chart.8">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l="25374" t="15657"/>
                        <a:stretch>
                          <a:fillRect/>
                        </a:stretch>
                      </p:blipFill>
                      <p:spPr bwMode="auto">
                        <a:xfrm>
                          <a:off x="2736" y="2496"/>
                          <a:ext cx="2400" cy="181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204806" name="Object 6"/>
            <p:cNvGraphicFramePr>
              <a:graphicFrameLocks noChangeAspect="1"/>
            </p:cNvGraphicFramePr>
            <p:nvPr/>
          </p:nvGraphicFramePr>
          <p:xfrm>
            <a:off x="2496" y="2496"/>
            <a:ext cx="240" cy="1810"/>
          </p:xfrm>
          <a:graphic>
            <a:graphicData uri="http://schemas.openxmlformats.org/presentationml/2006/ole">
              <mc:AlternateContent xmlns:mc="http://schemas.openxmlformats.org/markup-compatibility/2006">
                <mc:Choice xmlns:v="urn:schemas-microsoft-com:vml" Requires="v">
                  <p:oleObj spid="_x0000_s25679" name="Chart" r:id="rId9" imgW="5355000" imgH="3189240" progId="Excel.Chart.8">
                    <p:embed/>
                  </p:oleObj>
                </mc:Choice>
                <mc:Fallback>
                  <p:oleObj name="Chart" r:id="rId9" imgW="5355000" imgH="3189240" progId="Excel.Chart.8">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t="15657" r="92537"/>
                        <a:stretch>
                          <a:fillRect/>
                        </a:stretch>
                      </p:blipFill>
                      <p:spPr bwMode="auto">
                        <a:xfrm>
                          <a:off x="2496" y="2496"/>
                          <a:ext cx="240" cy="181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307178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5FFA1DF-598F-497B-927D-67C467080FCC}" type="slidenum">
              <a:rPr lang="en-US"/>
              <a:pPr/>
              <a:t>21</a:t>
            </a:fld>
            <a:endParaRPr lang="en-US"/>
          </a:p>
        </p:txBody>
      </p:sp>
      <p:sp>
        <p:nvSpPr>
          <p:cNvPr id="206850"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8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393" r="27928" b="27483"/>
          <a:stretch>
            <a:fillRect/>
          </a:stretch>
        </p:blipFill>
        <p:spPr bwMode="auto">
          <a:xfrm>
            <a:off x="0" y="1622425"/>
            <a:ext cx="91440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52" name="Line 4"/>
          <p:cNvSpPr>
            <a:spLocks noChangeShapeType="1"/>
          </p:cNvSpPr>
          <p:nvPr/>
        </p:nvSpPr>
        <p:spPr bwMode="auto">
          <a:xfrm flipV="1">
            <a:off x="4549775" y="304800"/>
            <a:ext cx="3832225" cy="56388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53" name="Text Box 5"/>
          <p:cNvSpPr txBox="1">
            <a:spLocks noChangeArrowheads="1"/>
          </p:cNvSpPr>
          <p:nvPr/>
        </p:nvSpPr>
        <p:spPr bwMode="auto">
          <a:xfrm>
            <a:off x="1431925" y="425450"/>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Linear ~20 to ~1500</a:t>
            </a:r>
          </a:p>
        </p:txBody>
      </p:sp>
    </p:spTree>
    <p:extLst>
      <p:ext uri="{BB962C8B-B14F-4D97-AF65-F5344CB8AC3E}">
        <p14:creationId xmlns:p14="http://schemas.microsoft.com/office/powerpoint/2010/main" val="345222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599488" y="5899150"/>
            <a:ext cx="304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3" name="Text Box 3"/>
          <p:cNvSpPr txBox="1">
            <a:spLocks noChangeArrowheads="1"/>
          </p:cNvSpPr>
          <p:nvPr/>
        </p:nvSpPr>
        <p:spPr bwMode="auto">
          <a:xfrm>
            <a:off x="1431925" y="425450"/>
            <a:ext cx="641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atin typeface="Arial Unicode MS" pitchFamily="34" charset="-128"/>
              </a:rPr>
              <a:t>Linear ~20 to ~1500 Fluorescent Units</a:t>
            </a: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688" r="28572" b="28510"/>
          <a:stretch>
            <a:fillRect/>
          </a:stretch>
        </p:blipFill>
        <p:spPr bwMode="auto">
          <a:xfrm>
            <a:off x="685800" y="1368425"/>
            <a:ext cx="7924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ine 5"/>
          <p:cNvSpPr>
            <a:spLocks noChangeShapeType="1"/>
          </p:cNvSpPr>
          <p:nvPr/>
        </p:nvSpPr>
        <p:spPr bwMode="auto">
          <a:xfrm>
            <a:off x="6400800" y="46482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6" name="Rectangle 6"/>
          <p:cNvSpPr>
            <a:spLocks noChangeArrowheads="1"/>
          </p:cNvSpPr>
          <p:nvPr/>
        </p:nvSpPr>
        <p:spPr bwMode="auto">
          <a:xfrm>
            <a:off x="3689350" y="965200"/>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Arithmetic scale</a:t>
            </a:r>
          </a:p>
        </p:txBody>
      </p:sp>
      <p:sp>
        <p:nvSpPr>
          <p:cNvPr id="15367" name="Rectangle 7"/>
          <p:cNvSpPr>
            <a:spLocks noChangeArrowheads="1"/>
          </p:cNvSpPr>
          <p:nvPr/>
        </p:nvSpPr>
        <p:spPr bwMode="auto">
          <a:xfrm>
            <a:off x="2819400" y="4419600"/>
            <a:ext cx="30368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Same region as log scale</a:t>
            </a:r>
          </a:p>
        </p:txBody>
      </p:sp>
      <p:sp>
        <p:nvSpPr>
          <p:cNvPr id="15368" name="Line 8"/>
          <p:cNvSpPr>
            <a:spLocks noChangeShapeType="1"/>
          </p:cNvSpPr>
          <p:nvPr/>
        </p:nvSpPr>
        <p:spPr bwMode="auto">
          <a:xfrm>
            <a:off x="5791200" y="4724400"/>
            <a:ext cx="3048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TextBox 10"/>
          <p:cNvSpPr txBox="1">
            <a:spLocks noChangeArrowheads="1"/>
          </p:cNvSpPr>
          <p:nvPr/>
        </p:nvSpPr>
        <p:spPr bwMode="auto">
          <a:xfrm>
            <a:off x="3962400" y="647700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1800"/>
              <a:t>Cycle number</a:t>
            </a:r>
          </a:p>
        </p:txBody>
      </p:sp>
      <p:sp>
        <p:nvSpPr>
          <p:cNvPr id="12" name="TextBox 11"/>
          <p:cNvSpPr txBox="1"/>
          <p:nvPr/>
        </p:nvSpPr>
        <p:spPr>
          <a:xfrm>
            <a:off x="152400" y="1981200"/>
            <a:ext cx="492443" cy="3527769"/>
          </a:xfrm>
          <a:prstGeom prst="rect">
            <a:avLst/>
          </a:prstGeom>
          <a:noFill/>
        </p:spPr>
        <p:txBody>
          <a:bodyPr vert="vert270" wrap="none">
            <a:spAutoFit/>
          </a:bodyPr>
          <a:lstStyle/>
          <a:p>
            <a:pPr algn="ctr">
              <a:defRPr/>
            </a:pPr>
            <a:r>
              <a:rPr lang="en-US" sz="2000" dirty="0">
                <a:ea typeface="ＭＳ Ｐゴシック" charset="-128"/>
              </a:rPr>
              <a:t>PCR baseline subtracted RFU</a:t>
            </a:r>
          </a:p>
        </p:txBody>
      </p:sp>
    </p:spTree>
    <p:extLst>
      <p:ext uri="{BB962C8B-B14F-4D97-AF65-F5344CB8AC3E}">
        <p14:creationId xmlns:p14="http://schemas.microsoft.com/office/powerpoint/2010/main" val="1462562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9337D52-2882-4009-B531-F558A710F7C4}" type="slidenum">
              <a:rPr lang="en-US"/>
              <a:pPr/>
              <a:t>23</a:t>
            </a:fld>
            <a:endParaRPr lang="en-US"/>
          </a:p>
        </p:txBody>
      </p:sp>
      <p:sp>
        <p:nvSpPr>
          <p:cNvPr id="26626" name="Rectangle 2"/>
          <p:cNvSpPr>
            <a:spLocks noChangeArrowheads="1"/>
          </p:cNvSpPr>
          <p:nvPr/>
        </p:nvSpPr>
        <p:spPr bwMode="auto">
          <a:xfrm>
            <a:off x="8599488" y="5899150"/>
            <a:ext cx="3048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28572" b="22014"/>
          <a:stretch>
            <a:fillRect/>
          </a:stretch>
        </p:blipFill>
        <p:spPr bwMode="auto">
          <a:xfrm>
            <a:off x="2667000" y="2727325"/>
            <a:ext cx="64770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t="1393" r="27928" b="27483"/>
          <a:stretch>
            <a:fillRect/>
          </a:stretch>
        </p:blipFill>
        <p:spPr bwMode="auto">
          <a:xfrm>
            <a:off x="0" y="0"/>
            <a:ext cx="701040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1" name="Text Box 7"/>
          <p:cNvSpPr txBox="1">
            <a:spLocks noChangeArrowheads="1"/>
          </p:cNvSpPr>
          <p:nvPr/>
        </p:nvSpPr>
        <p:spPr bwMode="auto">
          <a:xfrm>
            <a:off x="6553200" y="533400"/>
            <a:ext cx="22955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6600"/>
                </a:solidFill>
              </a:rPr>
              <a:t>threshold = 300</a:t>
            </a:r>
          </a:p>
        </p:txBody>
      </p:sp>
      <p:sp>
        <p:nvSpPr>
          <p:cNvPr id="26633" name="Line 9"/>
          <p:cNvSpPr>
            <a:spLocks noChangeShapeType="1"/>
          </p:cNvSpPr>
          <p:nvPr/>
        </p:nvSpPr>
        <p:spPr bwMode="auto">
          <a:xfrm flipH="1">
            <a:off x="6400800" y="990600"/>
            <a:ext cx="1295400" cy="4572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4" name="Line 10"/>
          <p:cNvSpPr>
            <a:spLocks noChangeShapeType="1"/>
          </p:cNvSpPr>
          <p:nvPr/>
        </p:nvSpPr>
        <p:spPr bwMode="auto">
          <a:xfrm>
            <a:off x="7696200" y="957263"/>
            <a:ext cx="0" cy="457200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34581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138358786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143000"/>
            <a:ext cx="47529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533400" y="5562600"/>
            <a:ext cx="598281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pt-BR" sz="2800" dirty="0">
                <a:solidFill>
                  <a:srgbClr val="000066"/>
                </a:solidFill>
                <a:latin typeface="Verdana" pitchFamily="34" charset="0"/>
                <a:cs typeface="Arial" charset="0"/>
              </a:rPr>
              <a:t>Different concentrations give similar endpoint results!</a:t>
            </a:r>
          </a:p>
        </p:txBody>
      </p:sp>
      <p:sp>
        <p:nvSpPr>
          <p:cNvPr id="4" name="Text Box 4"/>
          <p:cNvSpPr txBox="1">
            <a:spLocks noChangeArrowheads="1"/>
          </p:cNvSpPr>
          <p:nvPr/>
        </p:nvSpPr>
        <p:spPr bwMode="auto">
          <a:xfrm>
            <a:off x="685800" y="381000"/>
            <a:ext cx="7696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pt-BR" sz="3200" b="1">
                <a:solidFill>
                  <a:srgbClr val="000066"/>
                </a:solidFill>
                <a:latin typeface="Verdana" pitchFamily="34" charset="0"/>
                <a:cs typeface="Arial" charset="0"/>
              </a:rPr>
              <a:t>Endpoint analysis</a:t>
            </a:r>
          </a:p>
          <a:p>
            <a:pPr algn="ctr">
              <a:spcBef>
                <a:spcPct val="50000"/>
              </a:spcBef>
            </a:pPr>
            <a:endParaRPr lang="en-GB" altLang="pt-BR" sz="3200">
              <a:solidFill>
                <a:srgbClr val="000066"/>
              </a:solidFill>
              <a:latin typeface="Verdana" pitchFamily="34" charset="0"/>
              <a:cs typeface="Arial" charset="0"/>
            </a:endParaRPr>
          </a:p>
        </p:txBody>
      </p:sp>
      <p:pic>
        <p:nvPicPr>
          <p:cNvPr id="5" name="Picture 4"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65188"/>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61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37160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endParaRPr lang="en-US" altLang="en-US">
              <a:solidFill>
                <a:srgbClr val="FF8000"/>
              </a:solidFill>
            </a:endParaRPr>
          </a:p>
        </p:txBody>
      </p:sp>
      <p:sp>
        <p:nvSpPr>
          <p:cNvPr id="3" name="Rectangle 3"/>
          <p:cNvSpPr txBox="1">
            <a:spLocks noChangeArrowheads="1"/>
          </p:cNvSpPr>
          <p:nvPr/>
        </p:nvSpPr>
        <p:spPr>
          <a:xfrm>
            <a:off x="3200400" y="1124744"/>
            <a:ext cx="59436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…So that’s how PCR is usually presented.</a:t>
            </a:r>
          </a:p>
          <a:p>
            <a:pPr>
              <a:buFontTx/>
              <a:buNone/>
            </a:pPr>
            <a:endParaRPr lang="en-US" altLang="en-US" sz="2000" b="1" dirty="0" smtClean="0">
              <a:latin typeface="Arial" charset="0"/>
            </a:endParaRPr>
          </a:p>
          <a:p>
            <a:pPr marL="0" indent="0">
              <a:buFontTx/>
              <a:buNone/>
            </a:pPr>
            <a:r>
              <a:rPr lang="en-US" altLang="en-US" sz="2000" b="1" dirty="0" smtClean="0">
                <a:latin typeface="Arial" charset="0"/>
              </a:rPr>
              <a:t>To understand real-time PCR, let’s imagine ourselves in a PCR reaction tube at cycle number 25…</a:t>
            </a:r>
          </a:p>
          <a:p>
            <a:pPr>
              <a:buFontTx/>
              <a:buNone/>
            </a:pPr>
            <a:r>
              <a:rPr lang="en-US" altLang="en-US" sz="2000" b="1" dirty="0" smtClean="0">
                <a:latin typeface="Arial" charset="0"/>
              </a:rPr>
              <a:t>  </a:t>
            </a:r>
          </a:p>
          <a:p>
            <a:pPr>
              <a:buFontTx/>
              <a:buNone/>
            </a:pPr>
            <a:endParaRPr lang="en-US" altLang="en-US" sz="2000" b="1" dirty="0" smtClean="0">
              <a:latin typeface="Arial" charset="0"/>
            </a:endParaRPr>
          </a:p>
          <a:p>
            <a:pPr>
              <a:buFontTx/>
              <a:buNone/>
            </a:pPr>
            <a:endParaRPr lang="en-US" altLang="en-US" sz="2000" b="1" dirty="0" smtClean="0">
              <a:latin typeface="Arial" charset="0"/>
            </a:endParaRPr>
          </a:p>
          <a:p>
            <a:pPr>
              <a:buFontTx/>
              <a:buNone/>
            </a:pPr>
            <a:endParaRPr lang="en-US" altLang="en-US" sz="1400" b="1" dirty="0" smtClean="0">
              <a:solidFill>
                <a:srgbClr val="FF0000"/>
              </a:solidFill>
              <a:latin typeface="Arial" charset="0"/>
            </a:endParaRPr>
          </a:p>
          <a:p>
            <a:pPr>
              <a:buFontTx/>
              <a:buNone/>
            </a:pPr>
            <a:endParaRPr lang="en-US" altLang="en-US" sz="2000" b="1" dirty="0" smtClean="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51388" y="2840831"/>
            <a:ext cx="3754437" cy="3511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6"/>
          <p:cNvSpPr>
            <a:spLocks noChangeArrowheads="1"/>
          </p:cNvSpPr>
          <p:nvPr/>
        </p:nvSpPr>
        <p:spPr bwMode="auto">
          <a:xfrm>
            <a:off x="6489700" y="4677569"/>
            <a:ext cx="1316038" cy="13017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69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6541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endParaRPr lang="en-US" altLang="en-US">
              <a:solidFill>
                <a:srgbClr val="FF8000"/>
              </a:solidFill>
            </a:endParaRPr>
          </a:p>
        </p:txBody>
      </p:sp>
      <p:sp>
        <p:nvSpPr>
          <p:cNvPr id="3" name="Rectangle 3"/>
          <p:cNvSpPr txBox="1">
            <a:spLocks noChangeArrowheads="1"/>
          </p:cNvSpPr>
          <p:nvPr/>
        </p:nvSpPr>
        <p:spPr>
          <a:xfrm>
            <a:off x="3200400" y="1829098"/>
            <a:ext cx="5943600" cy="296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What’s in our tube, at cycle number 25?</a:t>
            </a:r>
          </a:p>
          <a:p>
            <a:pPr>
              <a:buFontTx/>
              <a:buNone/>
            </a:pPr>
            <a:endParaRPr lang="en-US" altLang="en-US" sz="2000" b="1" dirty="0" smtClean="0">
              <a:latin typeface="Arial" charset="0"/>
            </a:endParaRPr>
          </a:p>
          <a:p>
            <a:pPr>
              <a:buFontTx/>
              <a:buNone/>
            </a:pPr>
            <a:r>
              <a:rPr lang="en-US" altLang="en-US" sz="2000" b="1" dirty="0" smtClean="0">
                <a:latin typeface="Arial" charset="0"/>
              </a:rPr>
              <a:t>A soup of nucleotides, primers, template, </a:t>
            </a:r>
            <a:r>
              <a:rPr lang="en-US" altLang="en-US" sz="2000" b="1" dirty="0" err="1" smtClean="0">
                <a:latin typeface="Arial" charset="0"/>
              </a:rPr>
              <a:t>amplicons</a:t>
            </a:r>
            <a:r>
              <a:rPr lang="en-US" altLang="en-US" sz="2000" b="1" dirty="0" smtClean="0">
                <a:latin typeface="Arial" charset="0"/>
              </a:rPr>
              <a:t>, enzyme, etc.</a:t>
            </a:r>
          </a:p>
          <a:p>
            <a:pPr>
              <a:buFontTx/>
              <a:buNone/>
            </a:pPr>
            <a:endParaRPr lang="en-US" altLang="en-US" sz="2000" b="1" dirty="0" smtClean="0">
              <a:latin typeface="Arial" charset="0"/>
            </a:endParaRPr>
          </a:p>
          <a:p>
            <a:pPr>
              <a:buFontTx/>
              <a:buNone/>
            </a:pPr>
            <a:r>
              <a:rPr lang="en-US" altLang="en-US" sz="2000" b="1" dirty="0" smtClean="0">
                <a:latin typeface="Arial" charset="0"/>
              </a:rPr>
              <a:t>~1,000,000 copies of the </a:t>
            </a:r>
            <a:r>
              <a:rPr lang="en-US" altLang="en-US" sz="2000" b="1" dirty="0" err="1" smtClean="0">
                <a:latin typeface="Arial" charset="0"/>
              </a:rPr>
              <a:t>amplicon</a:t>
            </a:r>
            <a:r>
              <a:rPr lang="en-US" altLang="en-US" sz="2000" b="1" dirty="0" smtClean="0">
                <a:latin typeface="Arial" charset="0"/>
              </a:rPr>
              <a:t> right now.</a:t>
            </a:r>
          </a:p>
          <a:p>
            <a:pPr>
              <a:buFontTx/>
              <a:buNone/>
            </a:pPr>
            <a:r>
              <a:rPr lang="en-US" altLang="en-US" sz="2000" b="1" dirty="0" smtClean="0">
                <a:latin typeface="Arial" charset="0"/>
              </a:rPr>
              <a:t>  </a:t>
            </a:r>
          </a:p>
          <a:p>
            <a:pPr>
              <a:buFontTx/>
              <a:buNone/>
            </a:pPr>
            <a:endParaRPr lang="en-US" altLang="en-US" sz="2000" b="1" dirty="0" smtClean="0">
              <a:latin typeface="Arial" charset="0"/>
            </a:endParaRPr>
          </a:p>
          <a:p>
            <a:pPr>
              <a:buFontTx/>
              <a:buNone/>
            </a:pPr>
            <a:endParaRPr lang="en-US" altLang="en-US" sz="2000" b="1" dirty="0" smtClean="0">
              <a:latin typeface="Arial" charset="0"/>
            </a:endParaRPr>
          </a:p>
          <a:p>
            <a:pPr>
              <a:buFontTx/>
              <a:buNone/>
            </a:pPr>
            <a:endParaRPr lang="en-US" altLang="en-US" sz="1400" b="1" dirty="0" smtClean="0">
              <a:solidFill>
                <a:srgbClr val="FF0000"/>
              </a:solidFill>
              <a:latin typeface="Arial" charset="0"/>
            </a:endParaRPr>
          </a:p>
          <a:p>
            <a:pPr>
              <a:buFontTx/>
              <a:buNone/>
            </a:pPr>
            <a:endParaRPr lang="en-US" altLang="en-US" sz="2000" b="1" dirty="0" smtClean="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86125" y="260648"/>
            <a:ext cx="1495425" cy="1398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484035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72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95722"/>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How did we get here?</a:t>
            </a:r>
            <a:endParaRPr lang="en-US" altLang="en-US">
              <a:solidFill>
                <a:srgbClr val="FF8000"/>
              </a:solidFill>
            </a:endParaRPr>
          </a:p>
        </p:txBody>
      </p:sp>
      <p:sp>
        <p:nvSpPr>
          <p:cNvPr id="3" name="Rectangle 3"/>
          <p:cNvSpPr txBox="1">
            <a:spLocks noChangeArrowheads="1"/>
          </p:cNvSpPr>
          <p:nvPr/>
        </p:nvSpPr>
        <p:spPr>
          <a:xfrm>
            <a:off x="3162300" y="1997497"/>
            <a:ext cx="5749925" cy="34305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What was it like last cycle, 24?</a:t>
            </a:r>
          </a:p>
          <a:p>
            <a:pPr marL="177800" lvl="1" indent="0">
              <a:buFontTx/>
              <a:buNone/>
            </a:pPr>
            <a:r>
              <a:rPr lang="en-US" altLang="en-US" sz="2000" dirty="0" smtClean="0"/>
              <a:t>Almost exactly the same, except there were only 500,000 copies of the </a:t>
            </a:r>
            <a:r>
              <a:rPr lang="en-US" altLang="en-US" sz="2000" dirty="0" err="1" smtClean="0"/>
              <a:t>amplicon</a:t>
            </a:r>
            <a:r>
              <a:rPr lang="en-US" altLang="en-US" sz="2000" dirty="0" smtClean="0"/>
              <a:t>.</a:t>
            </a:r>
          </a:p>
          <a:p>
            <a:pPr>
              <a:buFontTx/>
              <a:buNone/>
            </a:pPr>
            <a:r>
              <a:rPr lang="en-US" altLang="en-US" sz="2000" b="1" dirty="0" smtClean="0">
                <a:latin typeface="Arial" charset="0"/>
              </a:rPr>
              <a:t>And the cycle before that, 23?</a:t>
            </a:r>
          </a:p>
          <a:p>
            <a:pPr marL="177800" lvl="1" indent="0">
              <a:buFontTx/>
              <a:buNone/>
            </a:pPr>
            <a:r>
              <a:rPr lang="en-US" altLang="en-US" sz="2000" dirty="0" smtClean="0"/>
              <a:t>Almost the same, but only 250,000 copies of the </a:t>
            </a:r>
            <a:r>
              <a:rPr lang="en-US" altLang="en-US" sz="2000" dirty="0" err="1" smtClean="0"/>
              <a:t>amplicon</a:t>
            </a:r>
            <a:r>
              <a:rPr lang="en-US" altLang="en-US" sz="2000" dirty="0" smtClean="0"/>
              <a:t>.</a:t>
            </a:r>
          </a:p>
          <a:p>
            <a:pPr>
              <a:buFontTx/>
              <a:buNone/>
            </a:pPr>
            <a:r>
              <a:rPr lang="en-US" altLang="en-US" sz="2000" b="1" dirty="0" smtClean="0">
                <a:latin typeface="Arial" charset="0"/>
              </a:rPr>
              <a:t>And what about cycle 22?</a:t>
            </a:r>
          </a:p>
          <a:p>
            <a:pPr marL="177800" lvl="1" indent="0">
              <a:buFontTx/>
              <a:buNone/>
            </a:pPr>
            <a:r>
              <a:rPr lang="en-US" altLang="en-US" sz="2000" dirty="0" smtClean="0"/>
              <a:t>Not a whole lot different.  125,000 copies of the </a:t>
            </a:r>
            <a:r>
              <a:rPr lang="en-US" altLang="en-US" sz="2000" dirty="0" err="1" smtClean="0"/>
              <a:t>amplicon</a:t>
            </a:r>
            <a:r>
              <a:rPr lang="en-US" altLang="en-US" sz="2000" dirty="0" smtClean="0"/>
              <a:t>.</a:t>
            </a:r>
          </a:p>
          <a:p>
            <a:pPr>
              <a:buFontTx/>
              <a:buNone/>
            </a:pPr>
            <a:endParaRPr lang="en-US" altLang="en-US" sz="2000" b="1" dirty="0" smtClean="0">
              <a:latin typeface="Arial" charset="0"/>
            </a:endParaRPr>
          </a:p>
          <a:p>
            <a:pPr>
              <a:buFontTx/>
              <a:buNone/>
            </a:pPr>
            <a:endParaRPr lang="en-US" altLang="en-US" sz="2000" b="1" dirty="0" smtClean="0">
              <a:latin typeface="Arial" charset="0"/>
            </a:endParaRPr>
          </a:p>
          <a:p>
            <a:pPr>
              <a:buFontTx/>
              <a:buNone/>
            </a:pPr>
            <a:endParaRPr lang="en-US" altLang="en-US" sz="1400" b="1" dirty="0" smtClean="0">
              <a:solidFill>
                <a:srgbClr val="FF0000"/>
              </a:solidFill>
              <a:latin typeface="Arial" charset="0"/>
            </a:endParaRPr>
          </a:p>
          <a:p>
            <a:pPr>
              <a:buFontTx/>
              <a:buNone/>
            </a:pPr>
            <a:endParaRPr lang="en-US" altLang="en-US" sz="2000" b="1" dirty="0" smtClean="0">
              <a:latin typeface="Arial" charset="0"/>
            </a:endParaRPr>
          </a:p>
          <a:p>
            <a:pPr>
              <a:buFontTx/>
              <a:buNone/>
            </a:pPr>
            <a:endParaRPr lang="en-US" altLang="en-US" sz="2000" b="1" dirty="0">
              <a:latin typeface="Arial" charset="0"/>
            </a:endParaRPr>
          </a:p>
        </p:txBody>
      </p:sp>
      <p:pic>
        <p:nvPicPr>
          <p:cNvPr id="4" name="Picture 4" descr="pcr-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275013" y="476672"/>
            <a:ext cx="1287462" cy="1203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5"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7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189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How did we get here?</a:t>
            </a:r>
            <a:endParaRPr lang="en-US" altLang="en-US">
              <a:solidFill>
                <a:srgbClr val="FF8000"/>
              </a:solidFill>
            </a:endParaRPr>
          </a:p>
        </p:txBody>
      </p:sp>
      <p:sp>
        <p:nvSpPr>
          <p:cNvPr id="3" name="Rectangle 3"/>
          <p:cNvSpPr txBox="1">
            <a:spLocks noChangeArrowheads="1"/>
          </p:cNvSpPr>
          <p:nvPr/>
        </p:nvSpPr>
        <p:spPr>
          <a:xfrm>
            <a:off x="3200400" y="1755627"/>
            <a:ext cx="5775325" cy="409733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smtClean="0">
                <a:latin typeface="Arial" charset="0"/>
              </a:rPr>
              <a:t>If we were to graph the amount of DNA in our tube, from the start until right now, at cycle 25, the graph would look like this:</a:t>
            </a:r>
          </a:p>
          <a:p>
            <a:pPr>
              <a:buFontTx/>
              <a:buNone/>
            </a:pPr>
            <a:endParaRPr lang="en-US" altLang="en-US" sz="2000" b="1" smtClean="0">
              <a:latin typeface="Arial" charset="0"/>
            </a:endParaRPr>
          </a:p>
          <a:p>
            <a:pPr>
              <a:buFontTx/>
              <a:buNone/>
            </a:pPr>
            <a:endParaRPr lang="en-US" altLang="en-US" sz="1400" b="1" smtClean="0">
              <a:solidFill>
                <a:srgbClr val="FF0000"/>
              </a:solidFill>
              <a:latin typeface="Arial" charset="0"/>
            </a:endParaRPr>
          </a:p>
          <a:p>
            <a:pPr>
              <a:buFontTx/>
              <a:buNone/>
            </a:pPr>
            <a:endParaRPr lang="en-US" altLang="en-US" sz="2000" b="1" smtClean="0">
              <a:latin typeface="Arial" charset="0"/>
            </a:endParaRPr>
          </a:p>
          <a:p>
            <a:pPr>
              <a:buFontTx/>
              <a:buNone/>
            </a:pPr>
            <a:endParaRPr lang="en-US" altLang="en-US" sz="2000" b="1">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7713" y="404664"/>
            <a:ext cx="1336675" cy="1249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12"/>
          <p:cNvGraphicFramePr>
            <a:graphicFrameLocks noChangeAspect="1"/>
          </p:cNvGraphicFramePr>
          <p:nvPr>
            <p:extLst>
              <p:ext uri="{D42A27DB-BD31-4B8C-83A1-F6EECF244321}">
                <p14:modId xmlns:p14="http://schemas.microsoft.com/office/powerpoint/2010/main" val="1613271665"/>
              </p:ext>
            </p:extLst>
          </p:nvPr>
        </p:nvGraphicFramePr>
        <p:xfrm>
          <a:off x="3392488" y="2785914"/>
          <a:ext cx="4448175" cy="3141663"/>
        </p:xfrm>
        <a:graphic>
          <a:graphicData uri="http://schemas.openxmlformats.org/presentationml/2006/ole">
            <mc:AlternateContent xmlns:mc="http://schemas.openxmlformats.org/markup-compatibility/2006">
              <mc:Choice xmlns:v="urn:schemas-microsoft-com:vml" Requires="v">
                <p:oleObj spid="_x0000_s3254" name="Chart" r:id="rId5" imgW="7095936" imgH="5010011" progId="Excel.Chart.8">
                  <p:embed/>
                </p:oleObj>
              </mc:Choice>
              <mc:Fallback>
                <p:oleObj name="Chart" r:id="rId5" imgW="7095936" imgH="5010011" progId="Excel.Chart.8">
                  <p:embed/>
                  <p:pic>
                    <p:nvPicPr>
                      <p:cNvPr id="0" name="Picture 1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488" y="2785914"/>
                        <a:ext cx="4448175" cy="314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7" name="Picture 6" descr="http://lapoge.ufsc.br/files/fotos/foto_51e1813dabdbf6.512027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8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is Real-Time PCR?</a:t>
            </a:r>
            <a:endParaRPr lang="en-US" altLang="en-US" dirty="0">
              <a:solidFill>
                <a:srgbClr val="FF8000"/>
              </a:solidFill>
            </a:endParaRPr>
          </a:p>
        </p:txBody>
      </p:sp>
      <p:sp>
        <p:nvSpPr>
          <p:cNvPr id="3" name="Rectangle 3"/>
          <p:cNvSpPr txBox="1">
            <a:spLocks noChangeArrowheads="1"/>
          </p:cNvSpPr>
          <p:nvPr/>
        </p:nvSpPr>
        <p:spPr>
          <a:xfrm>
            <a:off x="3200400" y="351706"/>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8900" indent="-88900">
              <a:buFontTx/>
              <a:buNone/>
            </a:pPr>
            <a:r>
              <a:rPr lang="en-US" altLang="en-US" sz="2400" b="1" dirty="0" smtClean="0"/>
              <a:t>Real-Time PCR is a specialized technique that allows a PCR reaction to be visualized “in real time” as the reaction progresses.</a:t>
            </a:r>
          </a:p>
          <a:p>
            <a:pPr>
              <a:buFontTx/>
              <a:buNone/>
            </a:pPr>
            <a:endParaRPr lang="en-US" altLang="en-US" sz="2400" b="1" dirty="0" smtClean="0"/>
          </a:p>
          <a:p>
            <a:pPr marL="88900" indent="-88900">
              <a:buFontTx/>
              <a:buNone/>
            </a:pPr>
            <a:r>
              <a:rPr lang="en-US" altLang="en-US" sz="2400" b="1" dirty="0" smtClean="0"/>
              <a:t>This enables researchers to quantify the amount of DNA in the sample at the start of the reaction!</a:t>
            </a:r>
          </a:p>
          <a:p>
            <a:pPr>
              <a:buFontTx/>
              <a:buNone/>
            </a:pPr>
            <a:r>
              <a:rPr lang="en-US" altLang="en-US" sz="2400" b="1" dirty="0" smtClean="0"/>
              <a:t>  </a:t>
            </a:r>
          </a:p>
          <a:p>
            <a:pPr>
              <a:buFontTx/>
              <a:buNone/>
            </a:pPr>
            <a:endParaRPr lang="en-US" altLang="en-US" sz="2400" b="1" dirty="0" smtClean="0"/>
          </a:p>
          <a:p>
            <a:pPr>
              <a:buFontTx/>
              <a:buNone/>
            </a:pPr>
            <a:endParaRPr lang="en-US" altLang="en-US" sz="2400" b="1" dirty="0" smtClean="0"/>
          </a:p>
          <a:p>
            <a:pPr>
              <a:buFontTx/>
              <a:buNone/>
            </a:pPr>
            <a:endParaRPr lang="en-US" altLang="en-US" sz="1600" b="1" dirty="0" smtClean="0">
              <a:solidFill>
                <a:srgbClr val="FF0000"/>
              </a:solidFill>
            </a:endParaRPr>
          </a:p>
          <a:p>
            <a:pPr>
              <a:buFontTx/>
              <a:buNone/>
            </a:pPr>
            <a:endParaRPr lang="en-US" altLang="en-US" sz="2400" b="1" dirty="0" smtClean="0"/>
          </a:p>
          <a:p>
            <a:pPr>
              <a:buFontTx/>
              <a:buNone/>
            </a:pPr>
            <a:endParaRPr lang="en-US" altLang="en-US" sz="2400" b="1" dirty="0"/>
          </a:p>
        </p:txBody>
      </p:sp>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823568"/>
            <a:ext cx="35433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63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190258436"/>
              </p:ext>
            </p:extLst>
          </p:nvPr>
        </p:nvGraphicFramePr>
        <p:xfrm>
          <a:off x="5168776" y="4176713"/>
          <a:ext cx="3795712" cy="2681287"/>
        </p:xfrm>
        <a:graphic>
          <a:graphicData uri="http://schemas.openxmlformats.org/presentationml/2006/ole">
            <mc:AlternateContent xmlns:mc="http://schemas.openxmlformats.org/markup-compatibility/2006">
              <mc:Choice xmlns:v="urn:schemas-microsoft-com:vml" Requires="v">
                <p:oleObj spid="_x0000_s5300" name="Chart" r:id="rId4" imgW="7095936" imgH="5010011" progId="Excel.Chart.8">
                  <p:embed/>
                </p:oleObj>
              </mc:Choice>
              <mc:Fallback>
                <p:oleObj name="Chart" r:id="rId4" imgW="7095936" imgH="5010011" progId="Excel.Chart.8">
                  <p:embed/>
                  <p:pic>
                    <p:nvPicPr>
                      <p:cNvPr id="0" name="Picture 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776" y="4176713"/>
                        <a:ext cx="3795712" cy="2681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Line 6"/>
          <p:cNvSpPr>
            <a:spLocks noChangeShapeType="1"/>
          </p:cNvSpPr>
          <p:nvPr/>
        </p:nvSpPr>
        <p:spPr bwMode="auto">
          <a:xfrm flipV="1">
            <a:off x="7586538" y="1465263"/>
            <a:ext cx="563563" cy="39465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 name="Text Box 7"/>
          <p:cNvSpPr txBox="1">
            <a:spLocks noChangeArrowheads="1"/>
          </p:cNvSpPr>
          <p:nvPr/>
        </p:nvSpPr>
        <p:spPr bwMode="auto">
          <a:xfrm>
            <a:off x="8150101" y="1844824"/>
            <a:ext cx="706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pt-BR" sz="4000" dirty="0">
                <a:solidFill>
                  <a:srgbClr val="FF0000"/>
                </a:solidFill>
              </a:rPr>
              <a:t>?</a:t>
            </a:r>
          </a:p>
        </p:txBody>
      </p:sp>
      <p:sp>
        <p:nvSpPr>
          <p:cNvPr id="5" name="Rectangle 2"/>
          <p:cNvSpPr txBox="1">
            <a:spLocks noChangeArrowheads="1"/>
          </p:cNvSpPr>
          <p:nvPr/>
        </p:nvSpPr>
        <p:spPr>
          <a:xfrm>
            <a:off x="304800" y="3272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So where are we going?</a:t>
            </a:r>
            <a:endParaRPr lang="en-US" altLang="en-US">
              <a:solidFill>
                <a:srgbClr val="FF8000"/>
              </a:solidFill>
            </a:endParaRPr>
          </a:p>
        </p:txBody>
      </p:sp>
      <p:sp>
        <p:nvSpPr>
          <p:cNvPr id="6" name="Rectangle 3"/>
          <p:cNvSpPr txBox="1">
            <a:spLocks noChangeArrowheads="1"/>
          </p:cNvSpPr>
          <p:nvPr/>
        </p:nvSpPr>
        <p:spPr>
          <a:xfrm>
            <a:off x="3213100" y="1565498"/>
            <a:ext cx="5775325" cy="304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400" b="1" dirty="0" smtClean="0"/>
              <a:t>What’s it going to be like after the next cycle, in cycle 26?</a:t>
            </a:r>
          </a:p>
          <a:p>
            <a:pPr lvl="1" indent="-469900">
              <a:buFontTx/>
              <a:buNone/>
            </a:pPr>
            <a:r>
              <a:rPr lang="en-US" altLang="en-US" sz="1400" dirty="0" smtClean="0"/>
              <a:t>Probably there will be 2,000,000 </a:t>
            </a:r>
            <a:r>
              <a:rPr lang="en-US" altLang="en-US" sz="1400" dirty="0" err="1" smtClean="0"/>
              <a:t>amplicons</a:t>
            </a:r>
            <a:r>
              <a:rPr lang="en-US" altLang="en-US" sz="1400" dirty="0" smtClean="0"/>
              <a:t>.</a:t>
            </a:r>
          </a:p>
          <a:p>
            <a:pPr>
              <a:buFontTx/>
              <a:buNone/>
            </a:pPr>
            <a:r>
              <a:rPr lang="en-US" altLang="en-US" sz="1400" b="1" dirty="0" smtClean="0"/>
              <a:t>And cycle 27?</a:t>
            </a:r>
          </a:p>
          <a:p>
            <a:pPr lvl="1" indent="-469900">
              <a:buFontTx/>
              <a:buNone/>
            </a:pPr>
            <a:r>
              <a:rPr lang="en-US" altLang="en-US" sz="1400" dirty="0" smtClean="0"/>
              <a:t>Maybe 4,000,000 </a:t>
            </a:r>
            <a:r>
              <a:rPr lang="en-US" altLang="en-US" sz="1400" dirty="0" err="1" smtClean="0"/>
              <a:t>amplicons</a:t>
            </a:r>
            <a:r>
              <a:rPr lang="en-US" altLang="en-US" sz="1400" dirty="0" smtClean="0"/>
              <a:t>.</a:t>
            </a:r>
          </a:p>
          <a:p>
            <a:pPr>
              <a:buFontTx/>
              <a:buNone/>
            </a:pPr>
            <a:r>
              <a:rPr lang="en-US" altLang="en-US" sz="1400" b="1" dirty="0" smtClean="0"/>
              <a:t>And at cycle 200?</a:t>
            </a:r>
          </a:p>
          <a:p>
            <a:pPr lvl="1" indent="-469900">
              <a:buFontTx/>
              <a:buNone/>
            </a:pPr>
            <a:r>
              <a:rPr lang="en-US" altLang="en-US" sz="1400" dirty="0" smtClean="0"/>
              <a:t>In theory, there would be 1,000,000,000,000,000,000,000,000,000,000,000,000,000,000,000,000,000,000,000 </a:t>
            </a:r>
            <a:r>
              <a:rPr lang="en-US" altLang="en-US" sz="1400" dirty="0" err="1" smtClean="0"/>
              <a:t>amplicons</a:t>
            </a:r>
            <a:r>
              <a:rPr lang="en-US" altLang="en-US" sz="1400" dirty="0" smtClean="0"/>
              <a:t>… </a:t>
            </a:r>
          </a:p>
          <a:p>
            <a:pPr>
              <a:buFontTx/>
              <a:buNone/>
            </a:pPr>
            <a:endParaRPr lang="en-US" altLang="en-US" sz="1400" b="1" dirty="0"/>
          </a:p>
        </p:txBody>
      </p:sp>
      <p:pic>
        <p:nvPicPr>
          <p:cNvPr id="7" name="Picture 4" descr="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287713" y="238348"/>
            <a:ext cx="1273175" cy="119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3" name="Straight Connector 1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8" descr="http://lapoge.ufsc.br/files/fotos/foto_51e1813dabdbf6.5120274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760" y="5272405"/>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35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9304" y="31886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Imagining Real-Time PCR</a:t>
            </a:r>
            <a:br>
              <a:rPr lang="en-US" altLang="en-US" smtClean="0">
                <a:solidFill>
                  <a:srgbClr val="FF8000"/>
                </a:solidFill>
              </a:rPr>
            </a:br>
            <a:r>
              <a:rPr lang="en-US" altLang="en-US" smtClean="0">
                <a:solidFill>
                  <a:srgbClr val="FF8000"/>
                </a:solidFill>
              </a:rPr>
              <a:t/>
            </a:r>
            <a:br>
              <a:rPr lang="en-US" altLang="en-US" smtClean="0">
                <a:solidFill>
                  <a:srgbClr val="FF8000"/>
                </a:solidFill>
              </a:rPr>
            </a:br>
            <a:r>
              <a:rPr lang="en-US" altLang="en-US" smtClean="0">
                <a:solidFill>
                  <a:srgbClr val="FF8000"/>
                </a:solidFill>
              </a:rPr>
              <a:t>So where are we going?</a:t>
            </a:r>
            <a:endParaRPr lang="en-US" altLang="en-US">
              <a:solidFill>
                <a:srgbClr val="FF8000"/>
              </a:solidFill>
            </a:endParaRPr>
          </a:p>
        </p:txBody>
      </p:sp>
      <p:sp>
        <p:nvSpPr>
          <p:cNvPr id="3" name="Rectangle 3"/>
          <p:cNvSpPr txBox="1">
            <a:spLocks noChangeArrowheads="1"/>
          </p:cNvSpPr>
          <p:nvPr/>
        </p:nvSpPr>
        <p:spPr>
          <a:xfrm>
            <a:off x="3164904" y="1606327"/>
            <a:ext cx="5979096" cy="3895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000" b="1" dirty="0" smtClean="0">
                <a:latin typeface="Arial" charset="0"/>
              </a:rPr>
              <a:t>If we plot the amount of DNA in our tube going forward from cycle 25, we see that it actually looks like this:</a:t>
            </a:r>
            <a:endParaRPr lang="en-US" altLang="en-US" sz="2000" b="1" dirty="0">
              <a:latin typeface="Arial"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814898979"/>
              </p:ext>
            </p:extLst>
          </p:nvPr>
        </p:nvGraphicFramePr>
        <p:xfrm>
          <a:off x="4860032" y="2691880"/>
          <a:ext cx="3772288" cy="2664296"/>
        </p:xfrm>
        <a:graphic>
          <a:graphicData uri="http://schemas.openxmlformats.org/presentationml/2006/ole">
            <mc:AlternateContent xmlns:mc="http://schemas.openxmlformats.org/markup-compatibility/2006">
              <mc:Choice xmlns:v="urn:schemas-microsoft-com:vml" Requires="v">
                <p:oleObj spid="_x0000_s4278" name="Chart" r:id="rId4" imgW="7095936" imgH="5010011" progId="Excel.Chart.8">
                  <p:embed/>
                </p:oleObj>
              </mc:Choice>
              <mc:Fallback>
                <p:oleObj name="Chart" r:id="rId4" imgW="7095936" imgH="5010011" progId="Excel.Chart.8">
                  <p:embed/>
                  <p:pic>
                    <p:nvPicPr>
                      <p:cNvPr id="0" name="Picture 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691880"/>
                        <a:ext cx="3772288" cy="2664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6" descr="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3201417" y="349027"/>
            <a:ext cx="1187450" cy="1109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8"/>
          <p:cNvSpPr>
            <a:spLocks noChangeShapeType="1"/>
          </p:cNvSpPr>
          <p:nvPr/>
        </p:nvSpPr>
        <p:spPr bwMode="auto">
          <a:xfrm>
            <a:off x="7228904" y="2420888"/>
            <a:ext cx="627063" cy="3635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7" name="Straight Connector 6"/>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3164904" y="5377662"/>
            <a:ext cx="5979096" cy="1077218"/>
          </a:xfrm>
          <a:prstGeom prst="rect">
            <a:avLst/>
          </a:prstGeom>
        </p:spPr>
        <p:txBody>
          <a:bodyPr wrap="square">
            <a:spAutoFit/>
          </a:bodyPr>
          <a:lstStyle/>
          <a:p>
            <a:pPr marL="285750" indent="-285750">
              <a:lnSpc>
                <a:spcPct val="100000"/>
              </a:lnSpc>
              <a:buFont typeface="Arial" panose="020B0604020202020204" pitchFamily="34" charset="0"/>
              <a:buChar char="•"/>
            </a:pPr>
            <a:r>
              <a:rPr lang="en-US" altLang="en-US" sz="1600" b="1" dirty="0" smtClean="0">
                <a:solidFill>
                  <a:srgbClr val="7030A0"/>
                </a:solidFill>
                <a:latin typeface="Arial" charset="0"/>
              </a:rPr>
              <a:t>Realistically, at the chain reaction progresses, it gets exponentially harder to find primers, and nucleotides.  And the polymerase is wearing out. </a:t>
            </a:r>
          </a:p>
          <a:p>
            <a:pPr marL="285750" indent="-285750">
              <a:lnSpc>
                <a:spcPct val="100000"/>
              </a:lnSpc>
              <a:buFont typeface="Arial" panose="020B0604020202020204" pitchFamily="34" charset="0"/>
              <a:buChar char="•"/>
            </a:pPr>
            <a:r>
              <a:rPr lang="en-US" altLang="en-US" sz="1600" b="1" dirty="0" smtClean="0">
                <a:solidFill>
                  <a:srgbClr val="7030A0"/>
                </a:solidFill>
                <a:latin typeface="Arial" charset="0"/>
              </a:rPr>
              <a:t>So exponential growth does not go on forever!</a:t>
            </a:r>
            <a:endParaRPr lang="en-US" altLang="en-US" sz="1600" b="1" dirty="0">
              <a:solidFill>
                <a:srgbClr val="7030A0"/>
              </a:solidFill>
              <a:latin typeface="Arial" charset="0"/>
            </a:endParaRPr>
          </a:p>
        </p:txBody>
      </p:sp>
    </p:spTree>
    <p:extLst>
      <p:ext uri="{BB962C8B-B14F-4D97-AF65-F5344CB8AC3E}">
        <p14:creationId xmlns:p14="http://schemas.microsoft.com/office/powerpoint/2010/main" val="1314557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94726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endParaRPr lang="en-US" altLang="en-US" dirty="0" smtClean="0">
              <a:solidFill>
                <a:srgbClr val="FF8000"/>
              </a:solidFill>
            </a:endParaRPr>
          </a:p>
          <a:p>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1983904"/>
            <a:ext cx="5762625" cy="42973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How can all this be used to measure DNA quantities??</a:t>
            </a:r>
          </a:p>
          <a:p>
            <a:pPr>
              <a:buFontTx/>
              <a:buNone/>
            </a:pPr>
            <a:endParaRPr lang="en-US" altLang="en-US" sz="2000" b="1" dirty="0" smtClean="0">
              <a:latin typeface="Arial" charset="0"/>
            </a:endParaRPr>
          </a:p>
          <a:p>
            <a:pPr>
              <a:buFontTx/>
              <a:buNone/>
            </a:pPr>
            <a:r>
              <a:rPr lang="en-US" altLang="en-US" sz="2000" b="1" dirty="0" smtClean="0">
                <a:latin typeface="Arial" charset="0"/>
              </a:rPr>
              <a:t>What if YOU started with FOUR times as much DNA template as I did?</a:t>
            </a:r>
          </a:p>
          <a:p>
            <a:pPr>
              <a:buFontTx/>
              <a:buNone/>
            </a:pPr>
            <a:r>
              <a:rPr lang="en-US" altLang="en-US" sz="2000" b="1" dirty="0" smtClean="0">
                <a:latin typeface="Arial" charset="0"/>
              </a:rPr>
              <a:t>I have 1,000,000 copies at cycle 25.</a:t>
            </a:r>
          </a:p>
          <a:p>
            <a:pPr>
              <a:buFontTx/>
              <a:buNone/>
            </a:pPr>
            <a:r>
              <a:rPr lang="en-US" altLang="en-US" sz="2000" b="1" dirty="0" smtClean="0">
                <a:latin typeface="Arial" charset="0"/>
              </a:rPr>
              <a:t>You have 4,000,000 copies!</a:t>
            </a:r>
          </a:p>
          <a:p>
            <a:pPr>
              <a:buFontTx/>
              <a:buNone/>
            </a:pPr>
            <a:r>
              <a:rPr lang="en-US" altLang="en-US" sz="2000" b="1" dirty="0" smtClean="0">
                <a:latin typeface="Arial" charset="0"/>
              </a:rPr>
              <a:t>So…  You had 2,000,000 copies at cycle 24.</a:t>
            </a:r>
          </a:p>
          <a:p>
            <a:pPr>
              <a:buFontTx/>
              <a:buNone/>
            </a:pPr>
            <a:r>
              <a:rPr lang="en-US" altLang="en-US" sz="2000" b="1" dirty="0" smtClean="0">
                <a:latin typeface="Arial" charset="0"/>
              </a:rPr>
              <a:t>And… You had 1,000,000 copies at cycle 23.</a:t>
            </a:r>
            <a:endParaRPr lang="en-US" altLang="en-US" sz="2000" b="1" dirty="0">
              <a:latin typeface="Arial" charset="0"/>
            </a:endParaRPr>
          </a:p>
        </p:txBody>
      </p:sp>
      <p:pic>
        <p:nvPicPr>
          <p:cNvPr id="4" name="Picture 4" descr="pcr-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86125" y="769466"/>
            <a:ext cx="1236663" cy="1155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green-pcr-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91063" y="764704"/>
            <a:ext cx="1214437" cy="1135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6" name="Straight Connector 5"/>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514222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69751"/>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00400" y="404664"/>
            <a:ext cx="5943600" cy="233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000" b="1" dirty="0" smtClean="0">
                <a:latin typeface="Arial" charset="0"/>
              </a:rPr>
              <a:t>So…  if YOU started with FOUR times as much DNA template as I did…</a:t>
            </a:r>
          </a:p>
          <a:p>
            <a:pPr>
              <a:buFontTx/>
              <a:buNone/>
            </a:pPr>
            <a:endParaRPr lang="en-US" altLang="en-US" sz="2000" b="1" dirty="0" smtClean="0">
              <a:latin typeface="Arial" charset="0"/>
            </a:endParaRPr>
          </a:p>
          <a:p>
            <a:pPr>
              <a:buFontTx/>
              <a:buNone/>
            </a:pPr>
            <a:r>
              <a:rPr lang="en-US" altLang="en-US" sz="2000" b="1" dirty="0" smtClean="0">
                <a:latin typeface="Arial" charset="0"/>
              </a:rPr>
              <a:t>Then you’d reach 1,000,000 copies exactly </a:t>
            </a:r>
            <a:r>
              <a:rPr lang="en-US" altLang="en-US" sz="2000" b="1" u="sng" dirty="0" smtClean="0">
                <a:latin typeface="Arial" charset="0"/>
              </a:rPr>
              <a:t>TWO cycles </a:t>
            </a:r>
            <a:r>
              <a:rPr lang="en-US" altLang="en-US" sz="2000" b="1" dirty="0" smtClean="0">
                <a:latin typeface="Arial" charset="0"/>
              </a:rPr>
              <a:t>earlier than I would!</a:t>
            </a:r>
            <a:endParaRPr lang="en-US" altLang="en-US" sz="2000" b="1" dirty="0">
              <a:latin typeface="Arial"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942798553"/>
              </p:ext>
            </p:extLst>
          </p:nvPr>
        </p:nvGraphicFramePr>
        <p:xfrm>
          <a:off x="3540125" y="2149326"/>
          <a:ext cx="5389563" cy="3806825"/>
        </p:xfrm>
        <a:graphic>
          <a:graphicData uri="http://schemas.openxmlformats.org/presentationml/2006/ole">
            <mc:AlternateContent xmlns:mc="http://schemas.openxmlformats.org/markup-compatibility/2006">
              <mc:Choice xmlns:v="urn:schemas-microsoft-com:vml" Requires="v">
                <p:oleObj spid="_x0000_s6321" name="Chart" r:id="rId4" imgW="7095936" imgH="5010011" progId="Excel.Chart.8">
                  <p:embed/>
                </p:oleObj>
              </mc:Choice>
              <mc:Fallback>
                <p:oleObj name="Chart" r:id="rId4" imgW="7095936" imgH="5010011" progId="Excel.Chart.8">
                  <p:embed/>
                  <p:pic>
                    <p:nvPicPr>
                      <p:cNvPr id="0" name="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2149326"/>
                        <a:ext cx="53895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1600" y="3846364"/>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green-pcr-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4563" y="4284514"/>
            <a:ext cx="1214437"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
          <p:cNvSpPr>
            <a:spLocks noChangeShapeType="1"/>
          </p:cNvSpPr>
          <p:nvPr/>
        </p:nvSpPr>
        <p:spPr bwMode="auto">
          <a:xfrm>
            <a:off x="5973763" y="4997301"/>
            <a:ext cx="750887"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11"/>
          <p:cNvSpPr>
            <a:spLocks noChangeShapeType="1"/>
          </p:cNvSpPr>
          <p:nvPr/>
        </p:nvSpPr>
        <p:spPr bwMode="auto">
          <a:xfrm flipH="1">
            <a:off x="7004050" y="4998889"/>
            <a:ext cx="75088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81393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7645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13"/>
          <p:cNvSpPr txBox="1">
            <a:spLocks noChangeArrowheads="1"/>
          </p:cNvSpPr>
          <p:nvPr/>
        </p:nvSpPr>
        <p:spPr>
          <a:xfrm>
            <a:off x="3225800" y="548680"/>
            <a:ext cx="5918200"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1600" b="1" dirty="0" smtClean="0">
                <a:latin typeface="Arial" charset="0"/>
              </a:rPr>
              <a:t>What if YOU started with EIGHT times LESS DNA template than I did?</a:t>
            </a:r>
          </a:p>
          <a:p>
            <a:pPr>
              <a:buFontTx/>
              <a:buNone/>
            </a:pPr>
            <a:endParaRPr lang="en-US" altLang="en-US" sz="1600" b="1" dirty="0" smtClean="0">
              <a:latin typeface="Arial" charset="0"/>
            </a:endParaRPr>
          </a:p>
          <a:p>
            <a:pPr>
              <a:buFontTx/>
              <a:buNone/>
            </a:pPr>
            <a:r>
              <a:rPr lang="en-US" altLang="en-US" sz="1600" b="1" dirty="0" smtClean="0">
                <a:latin typeface="Arial" charset="0"/>
              </a:rPr>
              <a:t>You’d only have 125,000 copies right now at cycle 25…  </a:t>
            </a:r>
          </a:p>
          <a:p>
            <a:pPr>
              <a:buFontTx/>
              <a:buNone/>
            </a:pPr>
            <a:r>
              <a:rPr lang="en-US" altLang="en-US" sz="1600" b="1" dirty="0" smtClean="0">
                <a:latin typeface="Arial" charset="0"/>
              </a:rPr>
              <a:t>…and you’ll have 250,000 at 26, 500,000 at 27, and by cycle 28 you’ll have caught up with 1,000,000 copies!</a:t>
            </a:r>
          </a:p>
          <a:p>
            <a:pPr>
              <a:buFontTx/>
              <a:buNone/>
            </a:pPr>
            <a:r>
              <a:rPr lang="en-US" altLang="en-US" sz="1600" b="1" dirty="0" smtClean="0">
                <a:latin typeface="Arial" charset="0"/>
              </a:rPr>
              <a:t>So… you’d reach 1,000,000 copies exactly </a:t>
            </a:r>
            <a:r>
              <a:rPr lang="en-US" altLang="en-US" sz="1600" b="1" u="sng" dirty="0" smtClean="0">
                <a:latin typeface="Arial" charset="0"/>
              </a:rPr>
              <a:t>THREE cycles </a:t>
            </a:r>
            <a:r>
              <a:rPr lang="en-US" altLang="en-US" sz="1600" b="1" dirty="0" smtClean="0">
                <a:latin typeface="Arial" charset="0"/>
              </a:rPr>
              <a:t>later than I would!</a:t>
            </a:r>
          </a:p>
          <a:p>
            <a:pPr>
              <a:lnSpc>
                <a:spcPct val="65000"/>
              </a:lnSpc>
            </a:pPr>
            <a:endParaRPr lang="en-US" altLang="pt-BR" sz="1200" dirty="0"/>
          </a:p>
        </p:txBody>
      </p:sp>
      <p:graphicFrame>
        <p:nvGraphicFramePr>
          <p:cNvPr id="4" name="Object 9"/>
          <p:cNvGraphicFramePr>
            <a:graphicFrameLocks noChangeAspect="1"/>
          </p:cNvGraphicFramePr>
          <p:nvPr>
            <p:extLst>
              <p:ext uri="{D42A27DB-BD31-4B8C-83A1-F6EECF244321}">
                <p14:modId xmlns:p14="http://schemas.microsoft.com/office/powerpoint/2010/main" val="1712963886"/>
              </p:ext>
            </p:extLst>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7344" name="Chart" r:id="rId4" imgW="7095936" imgH="5010011" progId="Excel.Chart.8">
                  <p:embed/>
                </p:oleObj>
              </mc:Choice>
              <mc:Fallback>
                <p:oleObj name="Chart" r:id="rId4" imgW="7095936" imgH="5010011" progId="Excel.Chart.8">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pcr-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9238" y="4555530"/>
            <a:ext cx="12366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p:cNvSpPr>
            <a:spLocks noChangeShapeType="1"/>
          </p:cNvSpPr>
          <p:nvPr/>
        </p:nvSpPr>
        <p:spPr bwMode="auto">
          <a:xfrm>
            <a:off x="6440488" y="5368330"/>
            <a:ext cx="750887"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pic>
        <p:nvPicPr>
          <p:cNvPr id="7" name="Picture 14" descr="blue-pcr-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893050" y="4544418"/>
            <a:ext cx="1250950" cy="1169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7"/>
          <p:cNvSpPr>
            <a:spLocks noChangeShapeType="1"/>
          </p:cNvSpPr>
          <p:nvPr/>
        </p:nvSpPr>
        <p:spPr bwMode="auto">
          <a:xfrm flipH="1">
            <a:off x="7515225" y="5381030"/>
            <a:ext cx="750888" cy="0"/>
          </a:xfrm>
          <a:prstGeom prst="line">
            <a:avLst/>
          </a:prstGeom>
          <a:noFill/>
          <a:ln w="76200">
            <a:solidFill>
              <a:srgbClr val="33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cxnSp>
        <p:nvCxnSpPr>
          <p:cNvPr id="9" name="Straight Connector 8"/>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5110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2575" y="781015"/>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2987824" y="775717"/>
            <a:ext cx="6156176" cy="25812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b="1" dirty="0" smtClean="0">
                <a:latin typeface="Arial" charset="0"/>
              </a:rPr>
              <a:t>The value that represents the cycle number where the amplification curve crosses an arbitrary threshold.</a:t>
            </a:r>
          </a:p>
          <a:p>
            <a:r>
              <a:rPr lang="en-US" altLang="en-US" sz="1600" b="1" dirty="0" smtClean="0">
                <a:latin typeface="Arial" charset="0"/>
              </a:rPr>
              <a:t>Ct values are directly related to the starting quantity of DNA, by way of the formula:</a:t>
            </a:r>
          </a:p>
          <a:p>
            <a:pPr>
              <a:buFontTx/>
              <a:buNone/>
            </a:pPr>
            <a:r>
              <a:rPr lang="en-US" altLang="en-US" sz="1600" b="1" dirty="0" smtClean="0">
                <a:latin typeface="Arial" charset="0"/>
              </a:rPr>
              <a:t>			</a:t>
            </a:r>
          </a:p>
          <a:p>
            <a:pPr>
              <a:buFontTx/>
              <a:buNone/>
            </a:pPr>
            <a:r>
              <a:rPr lang="en-US" altLang="en-US" sz="1600" b="1" dirty="0" smtClean="0">
                <a:latin typeface="Arial" charset="0"/>
              </a:rPr>
              <a:t>		</a:t>
            </a:r>
            <a:r>
              <a:rPr lang="en-US" altLang="en-US" sz="1600" b="1" dirty="0" smtClean="0">
                <a:solidFill>
                  <a:schemeClr val="accent6">
                    <a:lumMod val="75000"/>
                  </a:schemeClr>
                </a:solidFill>
                <a:latin typeface="Arial" charset="0"/>
              </a:rPr>
              <a:t>Quantity = 2^</a:t>
            </a:r>
            <a:r>
              <a:rPr lang="en-US" altLang="en-US" sz="1600" b="1" baseline="30000" dirty="0" smtClean="0">
                <a:solidFill>
                  <a:schemeClr val="accent6">
                    <a:lumMod val="75000"/>
                  </a:schemeClr>
                </a:solidFill>
                <a:latin typeface="Arial" charset="0"/>
              </a:rPr>
              <a:t>Ct</a:t>
            </a:r>
          </a:p>
          <a:p>
            <a:pPr>
              <a:lnSpc>
                <a:spcPct val="65000"/>
              </a:lnSpc>
            </a:pPr>
            <a:endParaRPr lang="en-US" altLang="pt-BR" sz="1200" dirty="0"/>
          </a:p>
        </p:txBody>
      </p:sp>
      <p:graphicFrame>
        <p:nvGraphicFramePr>
          <p:cNvPr id="4" name="Object 4"/>
          <p:cNvGraphicFramePr>
            <a:graphicFrameLocks noChangeAspect="1"/>
          </p:cNvGraphicFramePr>
          <p:nvPr>
            <p:extLst>
              <p:ext uri="{D42A27DB-BD31-4B8C-83A1-F6EECF244321}">
                <p14:modId xmlns:p14="http://schemas.microsoft.com/office/powerpoint/2010/main" val="2982758001"/>
              </p:ext>
            </p:extLst>
          </p:nvPr>
        </p:nvGraphicFramePr>
        <p:xfrm>
          <a:off x="4081463" y="2828330"/>
          <a:ext cx="4849812" cy="3422650"/>
        </p:xfrm>
        <a:graphic>
          <a:graphicData uri="http://schemas.openxmlformats.org/presentationml/2006/ole">
            <mc:AlternateContent xmlns:mc="http://schemas.openxmlformats.org/markup-compatibility/2006">
              <mc:Choice xmlns:v="urn:schemas-microsoft-com:vml" Requires="v">
                <p:oleObj spid="_x0000_s8366" name="Chart" r:id="rId4" imgW="7095936" imgH="5010011" progId="Excel.Chart.8">
                  <p:embed/>
                </p:oleObj>
              </mc:Choice>
              <mc:Fallback>
                <p:oleObj name="Chart" r:id="rId4" imgW="7095936" imgH="5010011" progId="Excel.Chart.8">
                  <p:embed/>
                  <p:pic>
                    <p:nvPicPr>
                      <p:cNvPr id="0" name="Picture 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463" y="2828330"/>
                        <a:ext cx="4849812"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ine 11"/>
          <p:cNvSpPr>
            <a:spLocks noChangeShapeType="1"/>
          </p:cNvSpPr>
          <p:nvPr/>
        </p:nvSpPr>
        <p:spPr bwMode="auto">
          <a:xfrm flipV="1">
            <a:off x="4572000" y="5361980"/>
            <a:ext cx="4203700" cy="12700"/>
          </a:xfrm>
          <a:prstGeom prst="line">
            <a:avLst/>
          </a:prstGeom>
          <a:noFill/>
          <a:ln w="3810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AutoShape 12"/>
          <p:cNvSpPr>
            <a:spLocks noChangeArrowheads="1"/>
          </p:cNvSpPr>
          <p:nvPr/>
        </p:nvSpPr>
        <p:spPr bwMode="auto">
          <a:xfrm rot="19422133">
            <a:off x="6502400" y="44983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7" name="AutoShape 13"/>
          <p:cNvSpPr>
            <a:spLocks noChangeArrowheads="1"/>
          </p:cNvSpPr>
          <p:nvPr/>
        </p:nvSpPr>
        <p:spPr bwMode="auto">
          <a:xfrm rot="2478409">
            <a:off x="7632700" y="45110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 name="AutoShape 14"/>
          <p:cNvSpPr>
            <a:spLocks noChangeArrowheads="1"/>
          </p:cNvSpPr>
          <p:nvPr/>
        </p:nvSpPr>
        <p:spPr bwMode="auto">
          <a:xfrm rot="451638">
            <a:off x="7010400" y="4447580"/>
            <a:ext cx="444500" cy="8890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9" name="Text Box 15"/>
          <p:cNvSpPr txBox="1">
            <a:spLocks noChangeArrowheads="1"/>
          </p:cNvSpPr>
          <p:nvPr/>
        </p:nvSpPr>
        <p:spPr bwMode="auto">
          <a:xfrm>
            <a:off x="6003925" y="40681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23</a:t>
            </a:r>
          </a:p>
        </p:txBody>
      </p:sp>
      <p:sp>
        <p:nvSpPr>
          <p:cNvPr id="10" name="Text Box 16"/>
          <p:cNvSpPr txBox="1">
            <a:spLocks noChangeArrowheads="1"/>
          </p:cNvSpPr>
          <p:nvPr/>
        </p:nvSpPr>
        <p:spPr bwMode="auto">
          <a:xfrm>
            <a:off x="6918325" y="39919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25</a:t>
            </a:r>
          </a:p>
        </p:txBody>
      </p:sp>
      <p:sp>
        <p:nvSpPr>
          <p:cNvPr id="11" name="Text Box 17"/>
          <p:cNvSpPr txBox="1">
            <a:spLocks noChangeArrowheads="1"/>
          </p:cNvSpPr>
          <p:nvPr/>
        </p:nvSpPr>
        <p:spPr bwMode="auto">
          <a:xfrm>
            <a:off x="7845425" y="4144368"/>
            <a:ext cx="6413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28</a:t>
            </a:r>
          </a:p>
        </p:txBody>
      </p:sp>
      <p:sp>
        <p:nvSpPr>
          <p:cNvPr id="12" name="Text Box 18"/>
          <p:cNvSpPr txBox="1">
            <a:spLocks noChangeArrowheads="1"/>
          </p:cNvSpPr>
          <p:nvPr/>
        </p:nvSpPr>
        <p:spPr bwMode="auto">
          <a:xfrm>
            <a:off x="4705350" y="3115668"/>
            <a:ext cx="2117725" cy="5127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Values:</a:t>
            </a:r>
          </a:p>
        </p:txBody>
      </p:sp>
      <p:cxnSp>
        <p:nvCxnSpPr>
          <p:cNvPr id="13" name="Straight Connector 12"/>
          <p:cNvCxnSpPr/>
          <p:nvPr/>
        </p:nvCxnSpPr>
        <p:spPr>
          <a:xfrm>
            <a:off x="2843808" y="188640"/>
            <a:ext cx="0" cy="61926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039926" y="4892080"/>
            <a:ext cx="469454" cy="4697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2987824" y="4571836"/>
            <a:ext cx="111940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pt-BR" dirty="0" err="1" smtClean="0"/>
              <a:t>Threshold</a:t>
            </a:r>
            <a:endParaRPr lang="pt-BR" dirty="0"/>
          </a:p>
        </p:txBody>
      </p:sp>
      <p:sp>
        <p:nvSpPr>
          <p:cNvPr id="16" name="TextBox 15"/>
          <p:cNvSpPr txBox="1"/>
          <p:nvPr/>
        </p:nvSpPr>
        <p:spPr>
          <a:xfrm>
            <a:off x="3375929" y="200662"/>
            <a:ext cx="2266903" cy="461665"/>
          </a:xfrm>
          <a:prstGeom prst="rect">
            <a:avLst/>
          </a:prstGeom>
          <a:noFill/>
        </p:spPr>
        <p:txBody>
          <a:bodyPr wrap="none" rtlCol="0">
            <a:spAutoFit/>
          </a:bodyPr>
          <a:lstStyle/>
          <a:p>
            <a:r>
              <a:rPr lang="pt-BR" sz="2400" dirty="0" smtClean="0">
                <a:solidFill>
                  <a:srgbClr val="0070C0"/>
                </a:solidFill>
                <a:latin typeface="Arial Rounded MT Bold" panose="020F0704030504030204" pitchFamily="34" charset="0"/>
              </a:rPr>
              <a:t>The </a:t>
            </a:r>
            <a:r>
              <a:rPr lang="pt-BR" sz="2400" i="1" dirty="0" smtClean="0">
                <a:solidFill>
                  <a:srgbClr val="0070C0"/>
                </a:solidFill>
                <a:latin typeface="Arial Rounded MT Bold" panose="020F0704030504030204" pitchFamily="34" charset="0"/>
              </a:rPr>
              <a:t>“</a:t>
            </a:r>
            <a:r>
              <a:rPr lang="pt-BR" sz="2400" i="1" dirty="0" err="1" smtClean="0">
                <a:solidFill>
                  <a:srgbClr val="0070C0"/>
                </a:solidFill>
                <a:latin typeface="Arial Rounded MT Bold" panose="020F0704030504030204" pitchFamily="34" charset="0"/>
              </a:rPr>
              <a:t>ct</a:t>
            </a:r>
            <a:r>
              <a:rPr lang="pt-BR" sz="2400" i="1" dirty="0" smtClean="0">
                <a:solidFill>
                  <a:srgbClr val="0070C0"/>
                </a:solidFill>
                <a:latin typeface="Arial Rounded MT Bold" panose="020F0704030504030204" pitchFamily="34" charset="0"/>
              </a:rPr>
              <a:t> </a:t>
            </a:r>
            <a:r>
              <a:rPr lang="pt-BR" sz="2400" i="1" dirty="0" err="1" smtClean="0">
                <a:solidFill>
                  <a:srgbClr val="0070C0"/>
                </a:solidFill>
                <a:latin typeface="Arial Rounded MT Bold" panose="020F0704030504030204" pitchFamily="34" charset="0"/>
              </a:rPr>
              <a:t>value</a:t>
            </a:r>
            <a:r>
              <a:rPr lang="pt-BR" sz="2400" i="1" dirty="0" smtClean="0">
                <a:solidFill>
                  <a:srgbClr val="0070C0"/>
                </a:solidFill>
                <a:latin typeface="Arial Rounded MT Bold" panose="020F0704030504030204" pitchFamily="34" charset="0"/>
              </a:rPr>
              <a:t>”</a:t>
            </a:r>
            <a:endParaRPr lang="pt-BR" sz="2400" i="1"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3231006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9" t="24318" r="61393" b="28395"/>
          <a:stretch/>
        </p:blipFill>
        <p:spPr bwMode="auto">
          <a:xfrm>
            <a:off x="1763688" y="2276871"/>
            <a:ext cx="5878201" cy="4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95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29167" b="22926"/>
          <a:stretch>
            <a:fillRect/>
          </a:stretch>
        </p:blipFill>
        <p:spPr bwMode="auto">
          <a:xfrm>
            <a:off x="-107504"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3"/>
          <p:cNvGrpSpPr>
            <a:grpSpLocks/>
          </p:cNvGrpSpPr>
          <p:nvPr/>
        </p:nvGrpSpPr>
        <p:grpSpPr bwMode="auto">
          <a:xfrm>
            <a:off x="3835846" y="2505075"/>
            <a:ext cx="3594100" cy="190500"/>
            <a:chOff x="2484" y="1578"/>
            <a:chExt cx="2264" cy="120"/>
          </a:xfrm>
        </p:grpSpPr>
        <p:sp>
          <p:nvSpPr>
            <p:cNvPr id="5"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6"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7"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8"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9"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0"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1"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12" name="Group 7"/>
          <p:cNvGrpSpPr>
            <a:grpSpLocks/>
          </p:cNvGrpSpPr>
          <p:nvPr/>
        </p:nvGrpSpPr>
        <p:grpSpPr bwMode="auto">
          <a:xfrm>
            <a:off x="2302321" y="609600"/>
            <a:ext cx="1439863" cy="1981200"/>
            <a:chOff x="1518" y="384"/>
            <a:chExt cx="907" cy="1248"/>
          </a:xfrm>
        </p:grpSpPr>
        <p:sp>
          <p:nvSpPr>
            <p:cNvPr id="13"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4"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15" name="Group 27"/>
          <p:cNvGrpSpPr>
            <a:grpSpLocks/>
          </p:cNvGrpSpPr>
          <p:nvPr/>
        </p:nvGrpSpPr>
        <p:grpSpPr bwMode="auto">
          <a:xfrm>
            <a:off x="7341046" y="2581275"/>
            <a:ext cx="890588" cy="1025525"/>
            <a:chOff x="4692" y="1626"/>
            <a:chExt cx="561" cy="646"/>
          </a:xfrm>
        </p:grpSpPr>
        <p:sp>
          <p:nvSpPr>
            <p:cNvPr id="16"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spTree>
    <p:extLst>
      <p:ext uri="{BB962C8B-B14F-4D97-AF65-F5344CB8AC3E}">
        <p14:creationId xmlns:p14="http://schemas.microsoft.com/office/powerpoint/2010/main" val="38772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3844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Imagining Real-Time PCR</a:t>
            </a:r>
            <a:br>
              <a:rPr lang="en-US" altLang="en-US" dirty="0" smtClean="0">
                <a:solidFill>
                  <a:srgbClr val="FF8000"/>
                </a:solidFill>
              </a:rPr>
            </a:br>
            <a:r>
              <a:rPr lang="en-US" altLang="en-US" dirty="0" smtClean="0">
                <a:solidFill>
                  <a:srgbClr val="FF8000"/>
                </a:solidFill>
              </a:rPr>
              <a:t/>
            </a:r>
            <a:br>
              <a:rPr lang="en-US" altLang="en-US" dirty="0" smtClean="0">
                <a:solidFill>
                  <a:srgbClr val="FF8000"/>
                </a:solidFill>
              </a:rPr>
            </a:br>
            <a:r>
              <a:rPr lang="en-US" altLang="en-US" dirty="0" smtClean="0">
                <a:solidFill>
                  <a:srgbClr val="FF8000"/>
                </a:solidFill>
              </a:rPr>
              <a:t>Measuring</a:t>
            </a:r>
            <a:br>
              <a:rPr lang="en-US" altLang="en-US" dirty="0" smtClean="0">
                <a:solidFill>
                  <a:srgbClr val="FF8000"/>
                </a:solidFill>
              </a:rPr>
            </a:br>
            <a:r>
              <a:rPr lang="en-US" altLang="en-US" dirty="0" smtClean="0">
                <a:solidFill>
                  <a:srgbClr val="FF8000"/>
                </a:solidFill>
              </a:rPr>
              <a:t>Quantities</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213100" y="260648"/>
            <a:ext cx="5930900" cy="22050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550" indent="-82550">
              <a:buFontTx/>
              <a:buNone/>
            </a:pPr>
            <a:r>
              <a:rPr lang="en-US" altLang="en-US" sz="2000" b="1" dirty="0" smtClean="0">
                <a:latin typeface="Arial" charset="0"/>
              </a:rPr>
              <a:t>There’s a DIRECT relationship between the starting amount of DNA, and the cycle number that you’ll reach an arbitrary number of DNA copies (Ct value).</a:t>
            </a:r>
          </a:p>
          <a:p>
            <a:pPr>
              <a:buFontTx/>
              <a:buNone/>
            </a:pPr>
            <a:endParaRPr lang="en-US" altLang="en-US" sz="2000" b="1" dirty="0" smtClean="0">
              <a:latin typeface="Arial" charset="0"/>
            </a:endParaRPr>
          </a:p>
          <a:p>
            <a:pPr>
              <a:buFontTx/>
              <a:buNone/>
            </a:pPr>
            <a:r>
              <a:rPr lang="en-US" altLang="en-US" sz="2000" b="1" dirty="0" smtClean="0">
                <a:latin typeface="Arial" charset="0"/>
              </a:rPr>
              <a:t>DNA amount = 2 ^ Cycle Number</a:t>
            </a:r>
            <a:endParaRPr lang="en-US" altLang="en-US" sz="2000" b="1" dirty="0">
              <a:latin typeface="Arial" charset="0"/>
            </a:endParaRPr>
          </a:p>
        </p:txBody>
      </p:sp>
      <p:graphicFrame>
        <p:nvGraphicFramePr>
          <p:cNvPr id="4" name="Object 4"/>
          <p:cNvGraphicFramePr>
            <a:graphicFrameLocks/>
          </p:cNvGraphicFramePr>
          <p:nvPr>
            <p:extLst>
              <p:ext uri="{D42A27DB-BD31-4B8C-83A1-F6EECF244321}">
                <p14:modId xmlns:p14="http://schemas.microsoft.com/office/powerpoint/2010/main" val="1535367200"/>
              </p:ext>
            </p:extLst>
          </p:nvPr>
        </p:nvGraphicFramePr>
        <p:xfrm>
          <a:off x="3243263" y="2403773"/>
          <a:ext cx="5900737" cy="3521075"/>
        </p:xfrm>
        <a:graphic>
          <a:graphicData uri="http://schemas.openxmlformats.org/presentationml/2006/ole">
            <mc:AlternateContent xmlns:mc="http://schemas.openxmlformats.org/markup-compatibility/2006">
              <mc:Choice xmlns:v="urn:schemas-microsoft-com:vml" Requires="v">
                <p:oleObj spid="_x0000_s9389" name="Worksheet" r:id="rId3" imgW="9194800" imgH="5286375" progId="Excel.Sheet.8">
                  <p:embed/>
                </p:oleObj>
              </mc:Choice>
              <mc:Fallback>
                <p:oleObj name="Worksheet" r:id="rId3" imgW="9194800" imgH="5286375" progId="Excel.Sheet.8">
                  <p:embed/>
                  <p:pic>
                    <p:nvPicPr>
                      <p:cNvPr id="0" name="Picture 1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2403773"/>
                        <a:ext cx="5900737"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85388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548680"/>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How do We Measure DNA in a PCR Reaction?</a:t>
            </a:r>
            <a:br>
              <a:rPr lang="en-US" altLang="en-US" smtClean="0">
                <a:solidFill>
                  <a:srgbClr val="FF8000"/>
                </a:solidFill>
              </a:rPr>
            </a:br>
            <a:endParaRPr lang="en-US" altLang="en-US">
              <a:solidFill>
                <a:srgbClr val="FF8000"/>
              </a:solidFill>
            </a:endParaRPr>
          </a:p>
        </p:txBody>
      </p:sp>
      <p:sp>
        <p:nvSpPr>
          <p:cNvPr id="3" name="Rectangle 3"/>
          <p:cNvSpPr txBox="1">
            <a:spLocks noChangeArrowheads="1"/>
          </p:cNvSpPr>
          <p:nvPr/>
        </p:nvSpPr>
        <p:spPr>
          <a:xfrm>
            <a:off x="3257164" y="929680"/>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smtClean="0">
                <a:latin typeface="Arial" charset="0"/>
              </a:rPr>
              <a:t>We use reagents that fluoresce in the presence of amplified DNA!</a:t>
            </a:r>
          </a:p>
          <a:p>
            <a:pPr>
              <a:buFontTx/>
              <a:buNone/>
            </a:pPr>
            <a:endParaRPr lang="en-US" altLang="en-US" sz="2400" b="1" dirty="0" smtClean="0">
              <a:latin typeface="Arial" charset="0"/>
            </a:endParaRPr>
          </a:p>
          <a:p>
            <a:pPr>
              <a:buFontTx/>
              <a:buNone/>
            </a:pPr>
            <a:r>
              <a:rPr lang="en-US" altLang="en-US" sz="2400" b="1" dirty="0" smtClean="0">
                <a:latin typeface="Arial" charset="0"/>
              </a:rPr>
              <a:t>Ex. SYBR Green dye </a:t>
            </a:r>
          </a:p>
          <a:p>
            <a:pPr marL="82550" indent="-82550">
              <a:buFontTx/>
              <a:buNone/>
            </a:pPr>
            <a:r>
              <a:rPr lang="en-US" altLang="en-US" sz="2400" b="1" dirty="0" smtClean="0">
                <a:latin typeface="Arial" charset="0"/>
              </a:rPr>
              <a:t>They bind to double-stranded DNA and emit light when illuminated with a specific wavelength.</a:t>
            </a:r>
          </a:p>
          <a:p>
            <a:pPr>
              <a:buFontTx/>
              <a:buNone/>
            </a:pPr>
            <a:endParaRPr lang="en-US" altLang="en-US" sz="2400" b="1" dirty="0" smtClean="0">
              <a:latin typeface="Arial" charset="0"/>
            </a:endParaRPr>
          </a:p>
          <a:p>
            <a:pPr>
              <a:buFontTx/>
              <a:buNone/>
            </a:pPr>
            <a:endParaRPr lang="en-US" altLang="en-US" sz="2400" b="1" dirty="0">
              <a:latin typeface="Arial" charset="0"/>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44492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is Real-Time PCR?</a:t>
            </a:r>
            <a:endParaRPr lang="en-US" altLang="en-US" dirty="0">
              <a:solidFill>
                <a:srgbClr val="FF80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grpSp>
        <p:nvGrpSpPr>
          <p:cNvPr id="8" name="Group 7"/>
          <p:cNvGrpSpPr/>
          <p:nvPr/>
        </p:nvGrpSpPr>
        <p:grpSpPr>
          <a:xfrm>
            <a:off x="3491880" y="1412776"/>
            <a:ext cx="5867400" cy="4572000"/>
            <a:chOff x="3563888" y="116632"/>
            <a:chExt cx="5867400" cy="4572000"/>
          </a:xfrm>
        </p:grpSpPr>
        <p:sp>
          <p:nvSpPr>
            <p:cNvPr id="2" name="Rectangle 8"/>
            <p:cNvSpPr txBox="1">
              <a:spLocks noChangeArrowheads="1"/>
            </p:cNvSpPr>
            <p:nvPr/>
          </p:nvSpPr>
          <p:spPr>
            <a:xfrm>
              <a:off x="3563888" y="116632"/>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pt-BR" dirty="0" smtClean="0"/>
            </a:p>
            <a:p>
              <a:r>
                <a:rPr lang="en-US" altLang="pt-BR" dirty="0" smtClean="0"/>
                <a:t>20ul PCR reactions</a:t>
              </a:r>
            </a:p>
            <a:p>
              <a:r>
                <a:rPr lang="en-US" altLang="pt-BR" b="1" u="sng" dirty="0" smtClean="0"/>
                <a:t>SYBR Green or probes</a:t>
              </a:r>
            </a:p>
            <a:p>
              <a:endParaRPr lang="en-US" altLang="pt-BR" dirty="0" smtClean="0"/>
            </a:p>
            <a:p>
              <a:pPr>
                <a:buFont typeface="Wingdings" panose="05000000000000000000" pitchFamily="2" charset="2"/>
                <a:buChar char="§"/>
              </a:pPr>
              <a:r>
                <a:rPr lang="en-US" altLang="pt-BR" dirty="0" smtClean="0"/>
                <a:t>94</a:t>
              </a:r>
              <a:r>
                <a:rPr lang="pt-BR" dirty="0"/>
                <a:t>°C</a:t>
              </a:r>
              <a:r>
                <a:rPr lang="en-US" altLang="pt-BR" dirty="0" smtClean="0"/>
                <a:t> 4 min</a:t>
              </a:r>
            </a:p>
            <a:p>
              <a:pPr>
                <a:buFont typeface="Wingdings" panose="05000000000000000000" pitchFamily="2" charset="2"/>
                <a:buChar char="§"/>
              </a:pPr>
              <a:r>
                <a:rPr lang="en-US" altLang="pt-BR" dirty="0" smtClean="0"/>
                <a:t>94</a:t>
              </a:r>
              <a:r>
                <a:rPr lang="pt-BR" dirty="0"/>
                <a:t>°C</a:t>
              </a:r>
              <a:r>
                <a:rPr lang="en-US" altLang="pt-BR" dirty="0" smtClean="0"/>
                <a:t> 15 sec</a:t>
              </a:r>
            </a:p>
            <a:p>
              <a:pPr>
                <a:buFont typeface="Wingdings" panose="05000000000000000000" pitchFamily="2" charset="2"/>
                <a:buChar char="§"/>
              </a:pPr>
              <a:r>
                <a:rPr lang="en-US" altLang="pt-BR" dirty="0" smtClean="0"/>
                <a:t>61</a:t>
              </a:r>
              <a:r>
                <a:rPr lang="pt-BR" dirty="0" smtClean="0"/>
                <a:t>°C</a:t>
              </a:r>
              <a:r>
                <a:rPr lang="en-US" altLang="pt-BR" dirty="0" smtClean="0"/>
                <a:t> 30 sec</a:t>
              </a:r>
            </a:p>
            <a:p>
              <a:pPr>
                <a:buFont typeface="Wingdings" panose="05000000000000000000" pitchFamily="2" charset="2"/>
                <a:buChar char="§"/>
              </a:pPr>
              <a:r>
                <a:rPr lang="en-US" altLang="pt-BR" dirty="0" smtClean="0"/>
                <a:t>72</a:t>
              </a:r>
              <a:r>
                <a:rPr lang="pt-BR" dirty="0"/>
                <a:t>°C</a:t>
              </a:r>
              <a:r>
                <a:rPr lang="en-US" altLang="pt-BR" dirty="0"/>
                <a:t> 30 sec</a:t>
              </a:r>
            </a:p>
            <a:p>
              <a:pPr>
                <a:buFont typeface="Wingdings" panose="05000000000000000000" pitchFamily="2" charset="2"/>
                <a:buChar char="§"/>
              </a:pPr>
              <a:endParaRPr lang="en-US" altLang="pt-BR" dirty="0" smtClean="0"/>
            </a:p>
          </p:txBody>
        </p:sp>
        <p:cxnSp>
          <p:nvCxnSpPr>
            <p:cNvPr id="6" name="Straight Connector 5"/>
            <p:cNvCxnSpPr/>
            <p:nvPr/>
          </p:nvCxnSpPr>
          <p:spPr>
            <a:xfrm>
              <a:off x="6012160" y="3198228"/>
              <a:ext cx="0" cy="1490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00323" y="3404670"/>
              <a:ext cx="705642" cy="523220"/>
            </a:xfrm>
            <a:prstGeom prst="rect">
              <a:avLst/>
            </a:prstGeom>
            <a:noFill/>
          </p:spPr>
          <p:txBody>
            <a:bodyPr wrap="none" rtlCol="0">
              <a:spAutoFit/>
            </a:bodyPr>
            <a:lstStyle/>
            <a:p>
              <a:r>
                <a:rPr lang="pt-BR" sz="2800" dirty="0" smtClean="0"/>
                <a:t>40x</a:t>
              </a:r>
              <a:endParaRPr lang="pt-BR" sz="2800" dirty="0"/>
            </a:p>
          </p:txBody>
        </p:sp>
      </p:grpSp>
      <p:sp>
        <p:nvSpPr>
          <p:cNvPr id="9" name="TextBox 8"/>
          <p:cNvSpPr txBox="1"/>
          <p:nvPr/>
        </p:nvSpPr>
        <p:spPr>
          <a:xfrm>
            <a:off x="3613393" y="767753"/>
            <a:ext cx="4653518" cy="461665"/>
          </a:xfrm>
          <a:prstGeom prst="rect">
            <a:avLst/>
          </a:prstGeom>
          <a:noFill/>
        </p:spPr>
        <p:txBody>
          <a:bodyPr wrap="none" rtlCol="0">
            <a:spAutoFit/>
          </a:bodyPr>
          <a:lstStyle/>
          <a:p>
            <a:r>
              <a:rPr lang="pt-BR" sz="2400" dirty="0" err="1" smtClean="0">
                <a:solidFill>
                  <a:srgbClr val="7030A0"/>
                </a:solidFill>
                <a:latin typeface="Arial Rounded MT Bold" panose="020F0704030504030204" pitchFamily="34" charset="0"/>
              </a:rPr>
              <a:t>Differences</a:t>
            </a:r>
            <a:r>
              <a:rPr lang="pt-BR" sz="2400" dirty="0" smtClean="0">
                <a:solidFill>
                  <a:srgbClr val="7030A0"/>
                </a:solidFill>
                <a:latin typeface="Arial Rounded MT Bold" panose="020F0704030504030204" pitchFamily="34" charset="0"/>
              </a:rPr>
              <a:t> </a:t>
            </a:r>
            <a:r>
              <a:rPr lang="pt-BR" sz="2400" dirty="0" err="1" smtClean="0">
                <a:solidFill>
                  <a:srgbClr val="7030A0"/>
                </a:solidFill>
                <a:latin typeface="Arial Rounded MT Bold" panose="020F0704030504030204" pitchFamily="34" charset="0"/>
              </a:rPr>
              <a:t>with</a:t>
            </a:r>
            <a:r>
              <a:rPr lang="pt-BR" sz="2400" dirty="0" smtClean="0">
                <a:solidFill>
                  <a:srgbClr val="7030A0"/>
                </a:solidFill>
                <a:latin typeface="Arial Rounded MT Bold" panose="020F0704030504030204" pitchFamily="34" charset="0"/>
              </a:rPr>
              <a:t> normal PCR?</a:t>
            </a:r>
            <a:endParaRPr lang="pt-BR" sz="2400"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3141002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879004"/>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How do We Measure DNA in a PCR Reaction?</a:t>
            </a:r>
            <a:br>
              <a:rPr lang="en-US" altLang="en-US" smtClean="0">
                <a:solidFill>
                  <a:srgbClr val="FF8000"/>
                </a:solidFill>
              </a:rPr>
            </a:br>
            <a:endParaRPr lang="en-US" altLang="en-US">
              <a:solidFill>
                <a:srgbClr val="FF8000"/>
              </a:solidFill>
            </a:endParaRPr>
          </a:p>
        </p:txBody>
      </p:sp>
      <p:sp>
        <p:nvSpPr>
          <p:cNvPr id="3" name="Line 5"/>
          <p:cNvSpPr>
            <a:spLocks noChangeShapeType="1"/>
          </p:cNvSpPr>
          <p:nvPr/>
        </p:nvSpPr>
        <p:spPr bwMode="auto">
          <a:xfrm flipH="1">
            <a:off x="5737225" y="1972717"/>
            <a:ext cx="0" cy="6397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 name="Line 6"/>
          <p:cNvSpPr>
            <a:spLocks noChangeShapeType="1"/>
          </p:cNvSpPr>
          <p:nvPr/>
        </p:nvSpPr>
        <p:spPr bwMode="auto">
          <a:xfrm>
            <a:off x="5737225" y="3831679"/>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 name="Text Box 7"/>
          <p:cNvSpPr txBox="1">
            <a:spLocks noChangeArrowheads="1"/>
          </p:cNvSpPr>
          <p:nvPr/>
        </p:nvSpPr>
        <p:spPr bwMode="auto">
          <a:xfrm>
            <a:off x="7035800" y="2102892"/>
            <a:ext cx="1436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Extension</a:t>
            </a:r>
          </a:p>
        </p:txBody>
      </p:sp>
      <p:grpSp>
        <p:nvGrpSpPr>
          <p:cNvPr id="6" name="Group 8"/>
          <p:cNvGrpSpPr>
            <a:grpSpLocks/>
          </p:cNvGrpSpPr>
          <p:nvPr/>
        </p:nvGrpSpPr>
        <p:grpSpPr bwMode="auto">
          <a:xfrm>
            <a:off x="3340100" y="1723479"/>
            <a:ext cx="4794250" cy="217488"/>
            <a:chOff x="497" y="1130"/>
            <a:chExt cx="3020" cy="137"/>
          </a:xfrm>
        </p:grpSpPr>
        <p:sp>
          <p:nvSpPr>
            <p:cNvPr id="7" name="Line 9"/>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 name="Text Box 10"/>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9" name="Text Box 11"/>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0" name="Group 12"/>
          <p:cNvGrpSpPr>
            <a:grpSpLocks/>
          </p:cNvGrpSpPr>
          <p:nvPr/>
        </p:nvGrpSpPr>
        <p:grpSpPr bwMode="auto">
          <a:xfrm>
            <a:off x="3340100" y="1228179"/>
            <a:ext cx="4794250" cy="223838"/>
            <a:chOff x="497" y="1032"/>
            <a:chExt cx="3020" cy="141"/>
          </a:xfrm>
        </p:grpSpPr>
        <p:sp>
          <p:nvSpPr>
            <p:cNvPr id="11" name="Line 13"/>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 name="Text Box 14"/>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 name="Text Box 15"/>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 name="Group 16"/>
          <p:cNvGrpSpPr>
            <a:grpSpLocks/>
          </p:cNvGrpSpPr>
          <p:nvPr/>
        </p:nvGrpSpPr>
        <p:grpSpPr bwMode="auto">
          <a:xfrm>
            <a:off x="3749675" y="1367879"/>
            <a:ext cx="828675" cy="220663"/>
            <a:chOff x="750" y="880"/>
            <a:chExt cx="522" cy="139"/>
          </a:xfrm>
        </p:grpSpPr>
        <p:grpSp>
          <p:nvGrpSpPr>
            <p:cNvPr id="15" name="Group 17"/>
            <p:cNvGrpSpPr>
              <a:grpSpLocks/>
            </p:cNvGrpSpPr>
            <p:nvPr/>
          </p:nvGrpSpPr>
          <p:grpSpPr bwMode="auto">
            <a:xfrm rot="-13224">
              <a:off x="750" y="882"/>
              <a:ext cx="522" cy="137"/>
              <a:chOff x="658" y="1474"/>
              <a:chExt cx="522" cy="137"/>
            </a:xfrm>
          </p:grpSpPr>
          <p:sp>
            <p:nvSpPr>
              <p:cNvPr id="24" name="Line 18"/>
              <p:cNvSpPr>
                <a:spLocks noChangeShapeType="1"/>
              </p:cNvSpPr>
              <p:nvPr/>
            </p:nvSpPr>
            <p:spPr bwMode="auto">
              <a:xfrm>
                <a:off x="779" y="1544"/>
                <a:ext cx="2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 name="Text Box 19"/>
              <p:cNvSpPr txBox="1">
                <a:spLocks noChangeArrowheads="1"/>
              </p:cNvSpPr>
              <p:nvPr/>
            </p:nvSpPr>
            <p:spPr bwMode="auto">
              <a:xfrm>
                <a:off x="658" y="1474"/>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6" name="Text Box 20"/>
              <p:cNvSpPr txBox="1">
                <a:spLocks noChangeArrowheads="1"/>
              </p:cNvSpPr>
              <p:nvPr/>
            </p:nvSpPr>
            <p:spPr bwMode="auto">
              <a:xfrm>
                <a:off x="1015" y="147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6" name="Group 21"/>
            <p:cNvGrpSpPr>
              <a:grpSpLocks/>
            </p:cNvGrpSpPr>
            <p:nvPr/>
          </p:nvGrpSpPr>
          <p:grpSpPr bwMode="auto">
            <a:xfrm>
              <a:off x="881" y="880"/>
              <a:ext cx="231" cy="54"/>
              <a:chOff x="858" y="880"/>
              <a:chExt cx="231" cy="54"/>
            </a:xfrm>
          </p:grpSpPr>
          <p:sp>
            <p:nvSpPr>
              <p:cNvPr id="17" name="Line 2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 name="Line 2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 name="Line 2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 name="Line 2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 name="Line 2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 name="Line 2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 name="Line 2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7" name="Group 29"/>
          <p:cNvGrpSpPr>
            <a:grpSpLocks/>
          </p:cNvGrpSpPr>
          <p:nvPr/>
        </p:nvGrpSpPr>
        <p:grpSpPr bwMode="auto">
          <a:xfrm>
            <a:off x="6472238" y="1591717"/>
            <a:ext cx="842962" cy="228600"/>
            <a:chOff x="2465" y="1021"/>
            <a:chExt cx="531" cy="144"/>
          </a:xfrm>
        </p:grpSpPr>
        <p:grpSp>
          <p:nvGrpSpPr>
            <p:cNvPr id="28" name="Group 30"/>
            <p:cNvGrpSpPr>
              <a:grpSpLocks/>
            </p:cNvGrpSpPr>
            <p:nvPr/>
          </p:nvGrpSpPr>
          <p:grpSpPr bwMode="auto">
            <a:xfrm rot="-23107">
              <a:off x="2465" y="1021"/>
              <a:ext cx="531" cy="135"/>
              <a:chOff x="658" y="1379"/>
              <a:chExt cx="531" cy="135"/>
            </a:xfrm>
          </p:grpSpPr>
          <p:sp>
            <p:nvSpPr>
              <p:cNvPr id="37" name="Line 31"/>
              <p:cNvSpPr>
                <a:spLocks noChangeShapeType="1"/>
              </p:cNvSpPr>
              <p:nvPr/>
            </p:nvSpPr>
            <p:spPr bwMode="auto">
              <a:xfrm>
                <a:off x="779" y="1448"/>
                <a:ext cx="2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8" name="Text Box 32"/>
              <p:cNvSpPr txBox="1">
                <a:spLocks noChangeArrowheads="1"/>
              </p:cNvSpPr>
              <p:nvPr/>
            </p:nvSpPr>
            <p:spPr bwMode="auto">
              <a:xfrm>
                <a:off x="1024"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39" name="Text Box 33"/>
              <p:cNvSpPr txBox="1">
                <a:spLocks noChangeArrowheads="1"/>
              </p:cNvSpPr>
              <p:nvPr/>
            </p:nvSpPr>
            <p:spPr bwMode="auto">
              <a:xfrm>
                <a:off x="658" y="1379"/>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29" name="Group 34"/>
            <p:cNvGrpSpPr>
              <a:grpSpLocks/>
            </p:cNvGrpSpPr>
            <p:nvPr/>
          </p:nvGrpSpPr>
          <p:grpSpPr bwMode="auto">
            <a:xfrm>
              <a:off x="2608" y="1111"/>
              <a:ext cx="231" cy="54"/>
              <a:chOff x="858" y="880"/>
              <a:chExt cx="231" cy="54"/>
            </a:xfrm>
          </p:grpSpPr>
          <p:sp>
            <p:nvSpPr>
              <p:cNvPr id="30" name="Line 3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 name="Line 3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2" name="Line 3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3" name="Line 3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 name="Line 3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 name="Line 4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 name="Line 4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40" name="Text Box 42"/>
          <p:cNvSpPr txBox="1">
            <a:spLocks noChangeArrowheads="1"/>
          </p:cNvSpPr>
          <p:nvPr/>
        </p:nvSpPr>
        <p:spPr bwMode="auto">
          <a:xfrm>
            <a:off x="6891338" y="3723729"/>
            <a:ext cx="2252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2000" b="1">
                <a:solidFill>
                  <a:srgbClr val="0070C0"/>
                </a:solidFill>
                <a:latin typeface="Tahoma" pitchFamily="34" charset="0"/>
              </a:rPr>
              <a:t>Apply Excitation</a:t>
            </a:r>
          </a:p>
          <a:p>
            <a:pPr algn="ctr"/>
            <a:r>
              <a:rPr lang="en-US" altLang="pt-BR" sz="2000" b="1">
                <a:solidFill>
                  <a:srgbClr val="0070C0"/>
                </a:solidFill>
                <a:latin typeface="Tahoma" pitchFamily="34" charset="0"/>
              </a:rPr>
              <a:t>Wavelength</a:t>
            </a:r>
          </a:p>
        </p:txBody>
      </p:sp>
      <p:grpSp>
        <p:nvGrpSpPr>
          <p:cNvPr id="41" name="Group 43"/>
          <p:cNvGrpSpPr>
            <a:grpSpLocks/>
          </p:cNvGrpSpPr>
          <p:nvPr/>
        </p:nvGrpSpPr>
        <p:grpSpPr bwMode="auto">
          <a:xfrm>
            <a:off x="3340100" y="3369717"/>
            <a:ext cx="4794250" cy="217487"/>
            <a:chOff x="497" y="1130"/>
            <a:chExt cx="3020" cy="137"/>
          </a:xfrm>
        </p:grpSpPr>
        <p:sp>
          <p:nvSpPr>
            <p:cNvPr id="42" name="Line 44"/>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3" name="Text Box 45"/>
            <p:cNvSpPr txBox="1">
              <a:spLocks noChangeArrowheads="1"/>
            </p:cNvSpPr>
            <p:nvPr/>
          </p:nvSpPr>
          <p:spPr bwMode="auto">
            <a:xfrm>
              <a:off x="497" y="113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4" name="Text Box 46"/>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5" name="Group 47"/>
          <p:cNvGrpSpPr>
            <a:grpSpLocks/>
          </p:cNvGrpSpPr>
          <p:nvPr/>
        </p:nvGrpSpPr>
        <p:grpSpPr bwMode="auto">
          <a:xfrm>
            <a:off x="3340100" y="2874417"/>
            <a:ext cx="4794250" cy="223837"/>
            <a:chOff x="497" y="1032"/>
            <a:chExt cx="3020" cy="141"/>
          </a:xfrm>
        </p:grpSpPr>
        <p:sp>
          <p:nvSpPr>
            <p:cNvPr id="46" name="Line 48"/>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47" name="Text Box 49"/>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48" name="Text Box 50"/>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49" name="Group 51"/>
          <p:cNvGrpSpPr>
            <a:grpSpLocks/>
          </p:cNvGrpSpPr>
          <p:nvPr/>
        </p:nvGrpSpPr>
        <p:grpSpPr bwMode="auto">
          <a:xfrm>
            <a:off x="3748088" y="3015704"/>
            <a:ext cx="1890712" cy="217488"/>
            <a:chOff x="749" y="1918"/>
            <a:chExt cx="1191" cy="137"/>
          </a:xfrm>
        </p:grpSpPr>
        <p:grpSp>
          <p:nvGrpSpPr>
            <p:cNvPr id="50" name="Group 52"/>
            <p:cNvGrpSpPr>
              <a:grpSpLocks/>
            </p:cNvGrpSpPr>
            <p:nvPr/>
          </p:nvGrpSpPr>
          <p:grpSpPr bwMode="auto">
            <a:xfrm>
              <a:off x="749" y="1919"/>
              <a:ext cx="498" cy="136"/>
              <a:chOff x="726" y="1883"/>
              <a:chExt cx="498" cy="136"/>
            </a:xfrm>
          </p:grpSpPr>
          <p:sp>
            <p:nvSpPr>
              <p:cNvPr id="84" name="Text Box 53"/>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85" name="Text Box 54"/>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51" name="Line 55"/>
            <p:cNvSpPr>
              <a:spLocks noChangeShapeType="1"/>
            </p:cNvSpPr>
            <p:nvPr/>
          </p:nvSpPr>
          <p:spPr bwMode="auto">
            <a:xfrm rot="-13224">
              <a:off x="871" y="1979"/>
              <a:ext cx="1069" cy="8"/>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52" name="Group 56"/>
            <p:cNvGrpSpPr>
              <a:grpSpLocks/>
            </p:cNvGrpSpPr>
            <p:nvPr/>
          </p:nvGrpSpPr>
          <p:grpSpPr bwMode="auto">
            <a:xfrm>
              <a:off x="881" y="1918"/>
              <a:ext cx="231" cy="54"/>
              <a:chOff x="858" y="880"/>
              <a:chExt cx="231" cy="54"/>
            </a:xfrm>
          </p:grpSpPr>
          <p:sp>
            <p:nvSpPr>
              <p:cNvPr id="77" name="Line 57"/>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8" name="Line 58"/>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9" name="Line 59"/>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0" name="Line 60"/>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1" name="Line 61"/>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2" name="Line 62"/>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83" name="Line 63"/>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3" name="Group 64"/>
            <p:cNvGrpSpPr>
              <a:grpSpLocks/>
            </p:cNvGrpSpPr>
            <p:nvPr/>
          </p:nvGrpSpPr>
          <p:grpSpPr bwMode="auto">
            <a:xfrm>
              <a:off x="1151" y="1918"/>
              <a:ext cx="231" cy="54"/>
              <a:chOff x="858" y="880"/>
              <a:chExt cx="231" cy="54"/>
            </a:xfrm>
          </p:grpSpPr>
          <p:sp>
            <p:nvSpPr>
              <p:cNvPr id="70" name="Line 65"/>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1" name="Line 66"/>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2" name="Line 67"/>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3" name="Line 68"/>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4" name="Line 69"/>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5" name="Line 70"/>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76" name="Line 71"/>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4" name="Group 72"/>
            <p:cNvGrpSpPr>
              <a:grpSpLocks/>
            </p:cNvGrpSpPr>
            <p:nvPr/>
          </p:nvGrpSpPr>
          <p:grpSpPr bwMode="auto">
            <a:xfrm>
              <a:off x="1420" y="1918"/>
              <a:ext cx="231" cy="54"/>
              <a:chOff x="858" y="880"/>
              <a:chExt cx="231" cy="54"/>
            </a:xfrm>
          </p:grpSpPr>
          <p:sp>
            <p:nvSpPr>
              <p:cNvPr id="63" name="Line 73"/>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4" name="Line 74"/>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5" name="Line 75"/>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6" name="Line 76"/>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7" name="Line 77"/>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8" name="Line 78"/>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9" name="Line 79"/>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55" name="Group 80"/>
            <p:cNvGrpSpPr>
              <a:grpSpLocks/>
            </p:cNvGrpSpPr>
            <p:nvPr/>
          </p:nvGrpSpPr>
          <p:grpSpPr bwMode="auto">
            <a:xfrm>
              <a:off x="1678" y="1918"/>
              <a:ext cx="231" cy="54"/>
              <a:chOff x="858" y="880"/>
              <a:chExt cx="231" cy="54"/>
            </a:xfrm>
          </p:grpSpPr>
          <p:sp>
            <p:nvSpPr>
              <p:cNvPr id="56" name="Line 81"/>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7" name="Line 82"/>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8" name="Line 83"/>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59" name="Line 84"/>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0" name="Line 85"/>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1" name="Line 86"/>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62" name="Line 87"/>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86" name="Group 88"/>
          <p:cNvGrpSpPr>
            <a:grpSpLocks/>
          </p:cNvGrpSpPr>
          <p:nvPr/>
        </p:nvGrpSpPr>
        <p:grpSpPr bwMode="auto">
          <a:xfrm>
            <a:off x="4951413" y="3234779"/>
            <a:ext cx="2362200" cy="231775"/>
            <a:chOff x="1507" y="2056"/>
            <a:chExt cx="1488" cy="146"/>
          </a:xfrm>
        </p:grpSpPr>
        <p:grpSp>
          <p:nvGrpSpPr>
            <p:cNvPr id="87" name="Group 89"/>
            <p:cNvGrpSpPr>
              <a:grpSpLocks/>
            </p:cNvGrpSpPr>
            <p:nvPr/>
          </p:nvGrpSpPr>
          <p:grpSpPr bwMode="auto">
            <a:xfrm>
              <a:off x="1507" y="2056"/>
              <a:ext cx="1488" cy="138"/>
              <a:chOff x="1484" y="2020"/>
              <a:chExt cx="1488" cy="138"/>
            </a:xfrm>
          </p:grpSpPr>
          <p:sp>
            <p:nvSpPr>
              <p:cNvPr id="128" name="Line 90"/>
              <p:cNvSpPr>
                <a:spLocks noChangeShapeType="1"/>
              </p:cNvSpPr>
              <p:nvPr/>
            </p:nvSpPr>
            <p:spPr bwMode="auto">
              <a:xfrm rot="-23107">
                <a:off x="1484" y="2087"/>
                <a:ext cx="1366" cy="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9" name="Text Box 91"/>
              <p:cNvSpPr txBox="1">
                <a:spLocks noChangeArrowheads="1"/>
              </p:cNvSpPr>
              <p:nvPr/>
            </p:nvSpPr>
            <p:spPr bwMode="auto">
              <a:xfrm rot="-23107">
                <a:off x="2807" y="2020"/>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30" name="Text Box 92"/>
              <p:cNvSpPr txBox="1">
                <a:spLocks noChangeArrowheads="1"/>
              </p:cNvSpPr>
              <p:nvPr/>
            </p:nvSpPr>
            <p:spPr bwMode="auto">
              <a:xfrm rot="-23107">
                <a:off x="2466" y="2023"/>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grpSp>
          <p:nvGrpSpPr>
            <p:cNvPr id="88" name="Group 93"/>
            <p:cNvGrpSpPr>
              <a:grpSpLocks/>
            </p:cNvGrpSpPr>
            <p:nvPr/>
          </p:nvGrpSpPr>
          <p:grpSpPr bwMode="auto">
            <a:xfrm>
              <a:off x="2608" y="2148"/>
              <a:ext cx="231" cy="54"/>
              <a:chOff x="858" y="880"/>
              <a:chExt cx="231" cy="54"/>
            </a:xfrm>
          </p:grpSpPr>
          <p:sp>
            <p:nvSpPr>
              <p:cNvPr id="121" name="Line 94"/>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2" name="Line 95"/>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3" name="Line 96"/>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4" name="Line 97"/>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5" name="Line 98"/>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6" name="Line 99"/>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7" name="Line 100"/>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89" name="Group 101"/>
            <p:cNvGrpSpPr>
              <a:grpSpLocks/>
            </p:cNvGrpSpPr>
            <p:nvPr/>
          </p:nvGrpSpPr>
          <p:grpSpPr bwMode="auto">
            <a:xfrm>
              <a:off x="2334" y="2147"/>
              <a:ext cx="231" cy="54"/>
              <a:chOff x="858" y="880"/>
              <a:chExt cx="231" cy="54"/>
            </a:xfrm>
          </p:grpSpPr>
          <p:sp>
            <p:nvSpPr>
              <p:cNvPr id="114" name="Line 102"/>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5" name="Line 103"/>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6" name="Line 104"/>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7" name="Line 105"/>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8" name="Line 106"/>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9" name="Line 107"/>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20" name="Line 108"/>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0" name="Group 109"/>
            <p:cNvGrpSpPr>
              <a:grpSpLocks/>
            </p:cNvGrpSpPr>
            <p:nvPr/>
          </p:nvGrpSpPr>
          <p:grpSpPr bwMode="auto">
            <a:xfrm>
              <a:off x="2066" y="2148"/>
              <a:ext cx="231" cy="54"/>
              <a:chOff x="858" y="880"/>
              <a:chExt cx="231" cy="54"/>
            </a:xfrm>
          </p:grpSpPr>
          <p:sp>
            <p:nvSpPr>
              <p:cNvPr id="107" name="Line 110"/>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8" name="Line 111"/>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9" name="Line 112"/>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0" name="Line 113"/>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1" name="Line 114"/>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2" name="Line 115"/>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13" name="Line 116"/>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1" name="Group 117"/>
            <p:cNvGrpSpPr>
              <a:grpSpLocks/>
            </p:cNvGrpSpPr>
            <p:nvPr/>
          </p:nvGrpSpPr>
          <p:grpSpPr bwMode="auto">
            <a:xfrm>
              <a:off x="1792" y="2147"/>
              <a:ext cx="231" cy="54"/>
              <a:chOff x="858" y="880"/>
              <a:chExt cx="231" cy="54"/>
            </a:xfrm>
          </p:grpSpPr>
          <p:sp>
            <p:nvSpPr>
              <p:cNvPr id="100" name="Line 118"/>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1" name="Line 119"/>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2" name="Line 120"/>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3" name="Line 121"/>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4" name="Line 122"/>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5" name="Line 123"/>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06" name="Line 124"/>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92" name="Group 125"/>
            <p:cNvGrpSpPr>
              <a:grpSpLocks/>
            </p:cNvGrpSpPr>
            <p:nvPr/>
          </p:nvGrpSpPr>
          <p:grpSpPr bwMode="auto">
            <a:xfrm>
              <a:off x="1516" y="2147"/>
              <a:ext cx="231" cy="54"/>
              <a:chOff x="858" y="880"/>
              <a:chExt cx="231" cy="54"/>
            </a:xfrm>
          </p:grpSpPr>
          <p:sp>
            <p:nvSpPr>
              <p:cNvPr id="93" name="Line 126"/>
              <p:cNvSpPr>
                <a:spLocks noChangeShapeType="1"/>
              </p:cNvSpPr>
              <p:nvPr/>
            </p:nvSpPr>
            <p:spPr bwMode="auto">
              <a:xfrm>
                <a:off x="858"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4" name="Line 127"/>
              <p:cNvSpPr>
                <a:spLocks noChangeShapeType="1"/>
              </p:cNvSpPr>
              <p:nvPr/>
            </p:nvSpPr>
            <p:spPr bwMode="auto">
              <a:xfrm>
                <a:off x="897"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5" name="Line 128"/>
              <p:cNvSpPr>
                <a:spLocks noChangeShapeType="1"/>
              </p:cNvSpPr>
              <p:nvPr/>
            </p:nvSpPr>
            <p:spPr bwMode="auto">
              <a:xfrm>
                <a:off x="934"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6" name="Line 129"/>
              <p:cNvSpPr>
                <a:spLocks noChangeShapeType="1"/>
              </p:cNvSpPr>
              <p:nvPr/>
            </p:nvSpPr>
            <p:spPr bwMode="auto">
              <a:xfrm>
                <a:off x="972"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7" name="Line 130"/>
              <p:cNvSpPr>
                <a:spLocks noChangeShapeType="1"/>
              </p:cNvSpPr>
              <p:nvPr/>
            </p:nvSpPr>
            <p:spPr bwMode="auto">
              <a:xfrm>
                <a:off x="1013"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8" name="Line 131"/>
              <p:cNvSpPr>
                <a:spLocks noChangeShapeType="1"/>
              </p:cNvSpPr>
              <p:nvPr/>
            </p:nvSpPr>
            <p:spPr bwMode="auto">
              <a:xfrm>
                <a:off x="1050"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99" name="Line 132"/>
              <p:cNvSpPr>
                <a:spLocks noChangeShapeType="1"/>
              </p:cNvSpPr>
              <p:nvPr/>
            </p:nvSpPr>
            <p:spPr bwMode="auto">
              <a:xfrm>
                <a:off x="1089" y="88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131" name="Group 133"/>
          <p:cNvGrpSpPr>
            <a:grpSpLocks/>
          </p:cNvGrpSpPr>
          <p:nvPr/>
        </p:nvGrpSpPr>
        <p:grpSpPr bwMode="auto">
          <a:xfrm>
            <a:off x="4405313" y="3317329"/>
            <a:ext cx="560387" cy="419100"/>
            <a:chOff x="1163" y="2108"/>
            <a:chExt cx="353" cy="264"/>
          </a:xfrm>
        </p:grpSpPr>
        <p:sp>
          <p:nvSpPr>
            <p:cNvPr id="132" name="AutoShape 134"/>
            <p:cNvSpPr>
              <a:spLocks noChangeArrowheads="1"/>
            </p:cNvSpPr>
            <p:nvPr/>
          </p:nvSpPr>
          <p:spPr bwMode="auto">
            <a:xfrm flipV="1">
              <a:off x="1163" y="21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33" name="Text Box 135"/>
            <p:cNvSpPr txBox="1">
              <a:spLocks noChangeArrowheads="1"/>
            </p:cNvSpPr>
            <p:nvPr/>
          </p:nvSpPr>
          <p:spPr bwMode="auto">
            <a:xfrm>
              <a:off x="1179" y="2147"/>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4" name="Group 136"/>
          <p:cNvGrpSpPr>
            <a:grpSpLocks/>
          </p:cNvGrpSpPr>
          <p:nvPr/>
        </p:nvGrpSpPr>
        <p:grpSpPr bwMode="auto">
          <a:xfrm>
            <a:off x="5618163" y="2739479"/>
            <a:ext cx="560387" cy="419100"/>
            <a:chOff x="1927" y="1744"/>
            <a:chExt cx="353" cy="264"/>
          </a:xfrm>
        </p:grpSpPr>
        <p:sp>
          <p:nvSpPr>
            <p:cNvPr id="135" name="AutoShape 137"/>
            <p:cNvSpPr>
              <a:spLocks noChangeArrowheads="1"/>
            </p:cNvSpPr>
            <p:nvPr/>
          </p:nvSpPr>
          <p:spPr bwMode="auto">
            <a:xfrm flipH="1">
              <a:off x="1927" y="1744"/>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6" name="Text Box 138"/>
            <p:cNvSpPr txBox="1">
              <a:spLocks noChangeArrowheads="1"/>
            </p:cNvSpPr>
            <p:nvPr/>
          </p:nvSpPr>
          <p:spPr bwMode="auto">
            <a:xfrm>
              <a:off x="1939" y="1789"/>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37" name="Group 139"/>
          <p:cNvGrpSpPr>
            <a:grpSpLocks/>
          </p:cNvGrpSpPr>
          <p:nvPr/>
        </p:nvGrpSpPr>
        <p:grpSpPr bwMode="auto">
          <a:xfrm>
            <a:off x="3376613" y="5319167"/>
            <a:ext cx="4756150" cy="217487"/>
            <a:chOff x="521" y="1130"/>
            <a:chExt cx="2996" cy="137"/>
          </a:xfrm>
        </p:grpSpPr>
        <p:sp>
          <p:nvSpPr>
            <p:cNvPr id="138" name="Line 140"/>
            <p:cNvSpPr>
              <a:spLocks noChangeShapeType="1"/>
            </p:cNvSpPr>
            <p:nvPr/>
          </p:nvSpPr>
          <p:spPr bwMode="auto">
            <a:xfrm>
              <a:off x="664" y="1200"/>
              <a:ext cx="2688"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39" name="Text Box 141"/>
            <p:cNvSpPr txBox="1">
              <a:spLocks noChangeArrowheads="1"/>
            </p:cNvSpPr>
            <p:nvPr/>
          </p:nvSpPr>
          <p:spPr bwMode="auto">
            <a:xfrm>
              <a:off x="521" y="1130"/>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sp>
          <p:nvSpPr>
            <p:cNvPr id="140" name="Text Box 142"/>
            <p:cNvSpPr txBox="1">
              <a:spLocks noChangeArrowheads="1"/>
            </p:cNvSpPr>
            <p:nvPr/>
          </p:nvSpPr>
          <p:spPr bwMode="auto">
            <a:xfrm>
              <a:off x="3352" y="11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1" name="Group 143"/>
          <p:cNvGrpSpPr>
            <a:grpSpLocks/>
          </p:cNvGrpSpPr>
          <p:nvPr/>
        </p:nvGrpSpPr>
        <p:grpSpPr bwMode="auto">
          <a:xfrm>
            <a:off x="3338513" y="4823867"/>
            <a:ext cx="4794250" cy="223837"/>
            <a:chOff x="497" y="1032"/>
            <a:chExt cx="3020" cy="141"/>
          </a:xfrm>
        </p:grpSpPr>
        <p:sp>
          <p:nvSpPr>
            <p:cNvPr id="142" name="Line 144"/>
            <p:cNvSpPr>
              <a:spLocks noChangeShapeType="1"/>
            </p:cNvSpPr>
            <p:nvPr/>
          </p:nvSpPr>
          <p:spPr bwMode="auto">
            <a:xfrm>
              <a:off x="664" y="1104"/>
              <a:ext cx="268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43" name="Text Box 145"/>
            <p:cNvSpPr txBox="1">
              <a:spLocks noChangeArrowheads="1"/>
            </p:cNvSpPr>
            <p:nvPr/>
          </p:nvSpPr>
          <p:spPr bwMode="auto">
            <a:xfrm>
              <a:off x="3352" y="1032"/>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144" name="Text Box 146"/>
            <p:cNvSpPr txBox="1">
              <a:spLocks noChangeArrowheads="1"/>
            </p:cNvSpPr>
            <p:nvPr/>
          </p:nvSpPr>
          <p:spPr bwMode="auto">
            <a:xfrm>
              <a:off x="497" y="1038"/>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3’</a:t>
              </a:r>
            </a:p>
          </p:txBody>
        </p:sp>
      </p:grpSp>
      <p:grpSp>
        <p:nvGrpSpPr>
          <p:cNvPr id="145" name="Group 147"/>
          <p:cNvGrpSpPr>
            <a:grpSpLocks/>
          </p:cNvGrpSpPr>
          <p:nvPr/>
        </p:nvGrpSpPr>
        <p:grpSpPr bwMode="auto">
          <a:xfrm>
            <a:off x="3546475" y="5247729"/>
            <a:ext cx="560388" cy="419100"/>
            <a:chOff x="1140" y="2072"/>
            <a:chExt cx="353" cy="264"/>
          </a:xfrm>
        </p:grpSpPr>
        <p:sp>
          <p:nvSpPr>
            <p:cNvPr id="146" name="AutoShape 148"/>
            <p:cNvSpPr>
              <a:spLocks noChangeArrowheads="1"/>
            </p:cNvSpPr>
            <p:nvPr/>
          </p:nvSpPr>
          <p:spPr bwMode="auto">
            <a:xfrm flipV="1">
              <a:off x="1140" y="2072"/>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pt-BR" altLang="pt-BR" sz="1400">
                <a:solidFill>
                  <a:srgbClr val="7030A0"/>
                </a:solidFill>
                <a:latin typeface="Tahoma" pitchFamily="34" charset="0"/>
              </a:endParaRPr>
            </a:p>
          </p:txBody>
        </p:sp>
        <p:sp>
          <p:nvSpPr>
            <p:cNvPr id="147" name="Text Box 149"/>
            <p:cNvSpPr txBox="1">
              <a:spLocks noChangeArrowheads="1"/>
            </p:cNvSpPr>
            <p:nvPr/>
          </p:nvSpPr>
          <p:spPr bwMode="auto">
            <a:xfrm>
              <a:off x="1156" y="2111"/>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48" name="Group 150"/>
          <p:cNvGrpSpPr>
            <a:grpSpLocks/>
          </p:cNvGrpSpPr>
          <p:nvPr/>
        </p:nvGrpSpPr>
        <p:grpSpPr bwMode="auto">
          <a:xfrm>
            <a:off x="7519988" y="4669879"/>
            <a:ext cx="560387" cy="419100"/>
            <a:chOff x="1904" y="1708"/>
            <a:chExt cx="353" cy="264"/>
          </a:xfrm>
        </p:grpSpPr>
        <p:sp>
          <p:nvSpPr>
            <p:cNvPr id="149" name="AutoShape 151"/>
            <p:cNvSpPr>
              <a:spLocks noChangeArrowheads="1"/>
            </p:cNvSpPr>
            <p:nvPr/>
          </p:nvSpPr>
          <p:spPr bwMode="auto">
            <a:xfrm flipH="1">
              <a:off x="1904" y="1708"/>
              <a:ext cx="353" cy="264"/>
            </a:xfrm>
            <a:prstGeom prst="flowChartMagneticTape">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0" name="Text Box 152"/>
            <p:cNvSpPr txBox="1">
              <a:spLocks noChangeArrowheads="1"/>
            </p:cNvSpPr>
            <p:nvPr/>
          </p:nvSpPr>
          <p:spPr bwMode="auto">
            <a:xfrm>
              <a:off x="1916" y="1753"/>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Taq</a:t>
              </a:r>
            </a:p>
          </p:txBody>
        </p:sp>
      </p:grpSp>
      <p:grpSp>
        <p:nvGrpSpPr>
          <p:cNvPr id="151" name="Group 153"/>
          <p:cNvGrpSpPr>
            <a:grpSpLocks/>
          </p:cNvGrpSpPr>
          <p:nvPr/>
        </p:nvGrpSpPr>
        <p:grpSpPr bwMode="auto">
          <a:xfrm>
            <a:off x="3746500" y="4958804"/>
            <a:ext cx="3784600" cy="223838"/>
            <a:chOff x="748" y="2984"/>
            <a:chExt cx="2384" cy="141"/>
          </a:xfrm>
        </p:grpSpPr>
        <p:grpSp>
          <p:nvGrpSpPr>
            <p:cNvPr id="152" name="Group 154"/>
            <p:cNvGrpSpPr>
              <a:grpSpLocks/>
            </p:cNvGrpSpPr>
            <p:nvPr/>
          </p:nvGrpSpPr>
          <p:grpSpPr bwMode="auto">
            <a:xfrm>
              <a:off x="748" y="2989"/>
              <a:ext cx="498" cy="136"/>
              <a:chOff x="726" y="1883"/>
              <a:chExt cx="498" cy="136"/>
            </a:xfrm>
          </p:grpSpPr>
          <p:sp>
            <p:nvSpPr>
              <p:cNvPr id="214" name="Text Box 155"/>
              <p:cNvSpPr txBox="1">
                <a:spLocks noChangeArrowheads="1"/>
              </p:cNvSpPr>
              <p:nvPr/>
            </p:nvSpPr>
            <p:spPr bwMode="auto">
              <a:xfrm rot="-13224">
                <a:off x="726" y="1883"/>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5" name="Text Box 156"/>
              <p:cNvSpPr txBox="1">
                <a:spLocks noChangeArrowheads="1"/>
              </p:cNvSpPr>
              <p:nvPr/>
            </p:nvSpPr>
            <p:spPr bwMode="auto">
              <a:xfrm rot="-13224">
                <a:off x="1108" y="1884"/>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sp>
          <p:nvSpPr>
            <p:cNvPr id="153" name="Line 157"/>
            <p:cNvSpPr>
              <a:spLocks noChangeShapeType="1"/>
            </p:cNvSpPr>
            <p:nvPr/>
          </p:nvSpPr>
          <p:spPr bwMode="auto">
            <a:xfrm rot="-13224">
              <a:off x="868" y="3044"/>
              <a:ext cx="2264" cy="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154" name="Group 158"/>
            <p:cNvGrpSpPr>
              <a:grpSpLocks/>
            </p:cNvGrpSpPr>
            <p:nvPr/>
          </p:nvGrpSpPr>
          <p:grpSpPr bwMode="auto">
            <a:xfrm>
              <a:off x="880" y="2984"/>
              <a:ext cx="2211" cy="55"/>
              <a:chOff x="858" y="1878"/>
              <a:chExt cx="2211" cy="55"/>
            </a:xfrm>
          </p:grpSpPr>
          <p:sp>
            <p:nvSpPr>
              <p:cNvPr id="155" name="Line 159"/>
              <p:cNvSpPr>
                <a:spLocks noChangeShapeType="1"/>
              </p:cNvSpPr>
              <p:nvPr/>
            </p:nvSpPr>
            <p:spPr bwMode="auto">
              <a:xfrm>
                <a:off x="8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6" name="Line 160"/>
              <p:cNvSpPr>
                <a:spLocks noChangeShapeType="1"/>
              </p:cNvSpPr>
              <p:nvPr/>
            </p:nvSpPr>
            <p:spPr bwMode="auto">
              <a:xfrm>
                <a:off x="8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7" name="Line 161"/>
              <p:cNvSpPr>
                <a:spLocks noChangeShapeType="1"/>
              </p:cNvSpPr>
              <p:nvPr/>
            </p:nvSpPr>
            <p:spPr bwMode="auto">
              <a:xfrm>
                <a:off x="93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8" name="Line 162"/>
              <p:cNvSpPr>
                <a:spLocks noChangeShapeType="1"/>
              </p:cNvSpPr>
              <p:nvPr/>
            </p:nvSpPr>
            <p:spPr bwMode="auto">
              <a:xfrm>
                <a:off x="97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59" name="Line 163"/>
              <p:cNvSpPr>
                <a:spLocks noChangeShapeType="1"/>
              </p:cNvSpPr>
              <p:nvPr/>
            </p:nvSpPr>
            <p:spPr bwMode="auto">
              <a:xfrm>
                <a:off x="101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0" name="Line 164"/>
              <p:cNvSpPr>
                <a:spLocks noChangeShapeType="1"/>
              </p:cNvSpPr>
              <p:nvPr/>
            </p:nvSpPr>
            <p:spPr bwMode="auto">
              <a:xfrm>
                <a:off x="105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1" name="Line 165"/>
              <p:cNvSpPr>
                <a:spLocks noChangeShapeType="1"/>
              </p:cNvSpPr>
              <p:nvPr/>
            </p:nvSpPr>
            <p:spPr bwMode="auto">
              <a:xfrm>
                <a:off x="10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2" name="Line 166"/>
              <p:cNvSpPr>
                <a:spLocks noChangeShapeType="1"/>
              </p:cNvSpPr>
              <p:nvPr/>
            </p:nvSpPr>
            <p:spPr bwMode="auto">
              <a:xfrm>
                <a:off x="11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3" name="Line 167"/>
              <p:cNvSpPr>
                <a:spLocks noChangeShapeType="1"/>
              </p:cNvSpPr>
              <p:nvPr/>
            </p:nvSpPr>
            <p:spPr bwMode="auto">
              <a:xfrm>
                <a:off x="116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4" name="Line 168"/>
              <p:cNvSpPr>
                <a:spLocks noChangeShapeType="1"/>
              </p:cNvSpPr>
              <p:nvPr/>
            </p:nvSpPr>
            <p:spPr bwMode="auto">
              <a:xfrm>
                <a:off x="120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5" name="Line 169"/>
              <p:cNvSpPr>
                <a:spLocks noChangeShapeType="1"/>
              </p:cNvSpPr>
              <p:nvPr/>
            </p:nvSpPr>
            <p:spPr bwMode="auto">
              <a:xfrm>
                <a:off x="124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6" name="Line 170"/>
              <p:cNvSpPr>
                <a:spLocks noChangeShapeType="1"/>
              </p:cNvSpPr>
              <p:nvPr/>
            </p:nvSpPr>
            <p:spPr bwMode="auto">
              <a:xfrm>
                <a:off x="128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7" name="Line 171"/>
              <p:cNvSpPr>
                <a:spLocks noChangeShapeType="1"/>
              </p:cNvSpPr>
              <p:nvPr/>
            </p:nvSpPr>
            <p:spPr bwMode="auto">
              <a:xfrm>
                <a:off x="132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8" name="Line 172"/>
              <p:cNvSpPr>
                <a:spLocks noChangeShapeType="1"/>
              </p:cNvSpPr>
              <p:nvPr/>
            </p:nvSpPr>
            <p:spPr bwMode="auto">
              <a:xfrm>
                <a:off x="135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69" name="Line 173"/>
              <p:cNvSpPr>
                <a:spLocks noChangeShapeType="1"/>
              </p:cNvSpPr>
              <p:nvPr/>
            </p:nvSpPr>
            <p:spPr bwMode="auto">
              <a:xfrm>
                <a:off x="139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0" name="Line 174"/>
              <p:cNvSpPr>
                <a:spLocks noChangeShapeType="1"/>
              </p:cNvSpPr>
              <p:nvPr/>
            </p:nvSpPr>
            <p:spPr bwMode="auto">
              <a:xfrm>
                <a:off x="143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1" name="Line 175"/>
              <p:cNvSpPr>
                <a:spLocks noChangeShapeType="1"/>
              </p:cNvSpPr>
              <p:nvPr/>
            </p:nvSpPr>
            <p:spPr bwMode="auto">
              <a:xfrm>
                <a:off x="147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2" name="Line 176"/>
              <p:cNvSpPr>
                <a:spLocks noChangeShapeType="1"/>
              </p:cNvSpPr>
              <p:nvPr/>
            </p:nvSpPr>
            <p:spPr bwMode="auto">
              <a:xfrm>
                <a:off x="151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3" name="Line 177"/>
              <p:cNvSpPr>
                <a:spLocks noChangeShapeType="1"/>
              </p:cNvSpPr>
              <p:nvPr/>
            </p:nvSpPr>
            <p:spPr bwMode="auto">
              <a:xfrm>
                <a:off x="155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4" name="Line 178"/>
              <p:cNvSpPr>
                <a:spLocks noChangeShapeType="1"/>
              </p:cNvSpPr>
              <p:nvPr/>
            </p:nvSpPr>
            <p:spPr bwMode="auto">
              <a:xfrm>
                <a:off x="158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5" name="Line 179"/>
              <p:cNvSpPr>
                <a:spLocks noChangeShapeType="1"/>
              </p:cNvSpPr>
              <p:nvPr/>
            </p:nvSpPr>
            <p:spPr bwMode="auto">
              <a:xfrm>
                <a:off x="162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6" name="Line 180"/>
              <p:cNvSpPr>
                <a:spLocks noChangeShapeType="1"/>
              </p:cNvSpPr>
              <p:nvPr/>
            </p:nvSpPr>
            <p:spPr bwMode="auto">
              <a:xfrm>
                <a:off x="1655"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7" name="Line 181"/>
              <p:cNvSpPr>
                <a:spLocks noChangeShapeType="1"/>
              </p:cNvSpPr>
              <p:nvPr/>
            </p:nvSpPr>
            <p:spPr bwMode="auto">
              <a:xfrm>
                <a:off x="1694"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8" name="Line 182"/>
              <p:cNvSpPr>
                <a:spLocks noChangeShapeType="1"/>
              </p:cNvSpPr>
              <p:nvPr/>
            </p:nvSpPr>
            <p:spPr bwMode="auto">
              <a:xfrm>
                <a:off x="173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79" name="Line 183"/>
              <p:cNvSpPr>
                <a:spLocks noChangeShapeType="1"/>
              </p:cNvSpPr>
              <p:nvPr/>
            </p:nvSpPr>
            <p:spPr bwMode="auto">
              <a:xfrm>
                <a:off x="176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0" name="Line 184"/>
              <p:cNvSpPr>
                <a:spLocks noChangeShapeType="1"/>
              </p:cNvSpPr>
              <p:nvPr/>
            </p:nvSpPr>
            <p:spPr bwMode="auto">
              <a:xfrm>
                <a:off x="1810"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1" name="Line 185"/>
              <p:cNvSpPr>
                <a:spLocks noChangeShapeType="1"/>
              </p:cNvSpPr>
              <p:nvPr/>
            </p:nvSpPr>
            <p:spPr bwMode="auto">
              <a:xfrm>
                <a:off x="184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2" name="Line 186"/>
              <p:cNvSpPr>
                <a:spLocks noChangeShapeType="1"/>
              </p:cNvSpPr>
              <p:nvPr/>
            </p:nvSpPr>
            <p:spPr bwMode="auto">
              <a:xfrm>
                <a:off x="188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3" name="Line 187"/>
              <p:cNvSpPr>
                <a:spLocks noChangeShapeType="1"/>
              </p:cNvSpPr>
              <p:nvPr/>
            </p:nvSpPr>
            <p:spPr bwMode="auto">
              <a:xfrm>
                <a:off x="1927"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4" name="Line 188"/>
              <p:cNvSpPr>
                <a:spLocks noChangeShapeType="1"/>
              </p:cNvSpPr>
              <p:nvPr/>
            </p:nvSpPr>
            <p:spPr bwMode="auto">
              <a:xfrm>
                <a:off x="1966"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5" name="Line 189"/>
              <p:cNvSpPr>
                <a:spLocks noChangeShapeType="1"/>
              </p:cNvSpPr>
              <p:nvPr/>
            </p:nvSpPr>
            <p:spPr bwMode="auto">
              <a:xfrm>
                <a:off x="2003"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6" name="Line 190"/>
              <p:cNvSpPr>
                <a:spLocks noChangeShapeType="1"/>
              </p:cNvSpPr>
              <p:nvPr/>
            </p:nvSpPr>
            <p:spPr bwMode="auto">
              <a:xfrm>
                <a:off x="2041"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7" name="Line 191"/>
              <p:cNvSpPr>
                <a:spLocks noChangeShapeType="1"/>
              </p:cNvSpPr>
              <p:nvPr/>
            </p:nvSpPr>
            <p:spPr bwMode="auto">
              <a:xfrm>
                <a:off x="2082"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8" name="Line 192"/>
              <p:cNvSpPr>
                <a:spLocks noChangeShapeType="1"/>
              </p:cNvSpPr>
              <p:nvPr/>
            </p:nvSpPr>
            <p:spPr bwMode="auto">
              <a:xfrm>
                <a:off x="2119"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89" name="Line 193"/>
              <p:cNvSpPr>
                <a:spLocks noChangeShapeType="1"/>
              </p:cNvSpPr>
              <p:nvPr/>
            </p:nvSpPr>
            <p:spPr bwMode="auto">
              <a:xfrm>
                <a:off x="2158" y="1879"/>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0" name="Line 194"/>
              <p:cNvSpPr>
                <a:spLocks noChangeShapeType="1"/>
              </p:cNvSpPr>
              <p:nvPr/>
            </p:nvSpPr>
            <p:spPr bwMode="auto">
              <a:xfrm>
                <a:off x="220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1" name="Line 195"/>
              <p:cNvSpPr>
                <a:spLocks noChangeShapeType="1"/>
              </p:cNvSpPr>
              <p:nvPr/>
            </p:nvSpPr>
            <p:spPr bwMode="auto">
              <a:xfrm>
                <a:off x="224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2" name="Line 196"/>
              <p:cNvSpPr>
                <a:spLocks noChangeShapeType="1"/>
              </p:cNvSpPr>
              <p:nvPr/>
            </p:nvSpPr>
            <p:spPr bwMode="auto">
              <a:xfrm>
                <a:off x="227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3" name="Line 197"/>
              <p:cNvSpPr>
                <a:spLocks noChangeShapeType="1"/>
              </p:cNvSpPr>
              <p:nvPr/>
            </p:nvSpPr>
            <p:spPr bwMode="auto">
              <a:xfrm>
                <a:off x="231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4" name="Line 198"/>
              <p:cNvSpPr>
                <a:spLocks noChangeShapeType="1"/>
              </p:cNvSpPr>
              <p:nvPr/>
            </p:nvSpPr>
            <p:spPr bwMode="auto">
              <a:xfrm>
                <a:off x="235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5" name="Line 199"/>
              <p:cNvSpPr>
                <a:spLocks noChangeShapeType="1"/>
              </p:cNvSpPr>
              <p:nvPr/>
            </p:nvSpPr>
            <p:spPr bwMode="auto">
              <a:xfrm>
                <a:off x="239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6" name="Line 200"/>
              <p:cNvSpPr>
                <a:spLocks noChangeShapeType="1"/>
              </p:cNvSpPr>
              <p:nvPr/>
            </p:nvSpPr>
            <p:spPr bwMode="auto">
              <a:xfrm>
                <a:off x="243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7" name="Line 201"/>
              <p:cNvSpPr>
                <a:spLocks noChangeShapeType="1"/>
              </p:cNvSpPr>
              <p:nvPr/>
            </p:nvSpPr>
            <p:spPr bwMode="auto">
              <a:xfrm>
                <a:off x="24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8" name="Line 202"/>
              <p:cNvSpPr>
                <a:spLocks noChangeShapeType="1"/>
              </p:cNvSpPr>
              <p:nvPr/>
            </p:nvSpPr>
            <p:spPr bwMode="auto">
              <a:xfrm>
                <a:off x="2506"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199" name="Line 203"/>
              <p:cNvSpPr>
                <a:spLocks noChangeShapeType="1"/>
              </p:cNvSpPr>
              <p:nvPr/>
            </p:nvSpPr>
            <p:spPr bwMode="auto">
              <a:xfrm>
                <a:off x="254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0" name="Line 204"/>
              <p:cNvSpPr>
                <a:spLocks noChangeShapeType="1"/>
              </p:cNvSpPr>
              <p:nvPr/>
            </p:nvSpPr>
            <p:spPr bwMode="auto">
              <a:xfrm>
                <a:off x="2581"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1" name="Line 205"/>
              <p:cNvSpPr>
                <a:spLocks noChangeShapeType="1"/>
              </p:cNvSpPr>
              <p:nvPr/>
            </p:nvSpPr>
            <p:spPr bwMode="auto">
              <a:xfrm>
                <a:off x="262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2" name="Line 206"/>
              <p:cNvSpPr>
                <a:spLocks noChangeShapeType="1"/>
              </p:cNvSpPr>
              <p:nvPr/>
            </p:nvSpPr>
            <p:spPr bwMode="auto">
              <a:xfrm>
                <a:off x="26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3" name="Line 207"/>
              <p:cNvSpPr>
                <a:spLocks noChangeShapeType="1"/>
              </p:cNvSpPr>
              <p:nvPr/>
            </p:nvSpPr>
            <p:spPr bwMode="auto">
              <a:xfrm>
                <a:off x="269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4" name="Line 208"/>
              <p:cNvSpPr>
                <a:spLocks noChangeShapeType="1"/>
              </p:cNvSpPr>
              <p:nvPr/>
            </p:nvSpPr>
            <p:spPr bwMode="auto">
              <a:xfrm>
                <a:off x="2728"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5" name="Line 209"/>
              <p:cNvSpPr>
                <a:spLocks noChangeShapeType="1"/>
              </p:cNvSpPr>
              <p:nvPr/>
            </p:nvSpPr>
            <p:spPr bwMode="auto">
              <a:xfrm>
                <a:off x="2767"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6" name="Line 210"/>
              <p:cNvSpPr>
                <a:spLocks noChangeShapeType="1"/>
              </p:cNvSpPr>
              <p:nvPr/>
            </p:nvSpPr>
            <p:spPr bwMode="auto">
              <a:xfrm>
                <a:off x="2804"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7" name="Line 211"/>
              <p:cNvSpPr>
                <a:spLocks noChangeShapeType="1"/>
              </p:cNvSpPr>
              <p:nvPr/>
            </p:nvSpPr>
            <p:spPr bwMode="auto">
              <a:xfrm>
                <a:off x="284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8" name="Line 212"/>
              <p:cNvSpPr>
                <a:spLocks noChangeShapeType="1"/>
              </p:cNvSpPr>
              <p:nvPr/>
            </p:nvSpPr>
            <p:spPr bwMode="auto">
              <a:xfrm>
                <a:off x="288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09" name="Line 213"/>
              <p:cNvSpPr>
                <a:spLocks noChangeShapeType="1"/>
              </p:cNvSpPr>
              <p:nvPr/>
            </p:nvSpPr>
            <p:spPr bwMode="auto">
              <a:xfrm>
                <a:off x="2920"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0" name="Line 214"/>
              <p:cNvSpPr>
                <a:spLocks noChangeShapeType="1"/>
              </p:cNvSpPr>
              <p:nvPr/>
            </p:nvSpPr>
            <p:spPr bwMode="auto">
              <a:xfrm>
                <a:off x="295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1" name="Line 215"/>
              <p:cNvSpPr>
                <a:spLocks noChangeShapeType="1"/>
              </p:cNvSpPr>
              <p:nvPr/>
            </p:nvSpPr>
            <p:spPr bwMode="auto">
              <a:xfrm>
                <a:off x="2993"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2" name="Line 216"/>
              <p:cNvSpPr>
                <a:spLocks noChangeShapeType="1"/>
              </p:cNvSpPr>
              <p:nvPr/>
            </p:nvSpPr>
            <p:spPr bwMode="auto">
              <a:xfrm>
                <a:off x="3032"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3" name="Line 217"/>
              <p:cNvSpPr>
                <a:spLocks noChangeShapeType="1"/>
              </p:cNvSpPr>
              <p:nvPr/>
            </p:nvSpPr>
            <p:spPr bwMode="auto">
              <a:xfrm>
                <a:off x="3069" y="1878"/>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216" name="Group 218"/>
          <p:cNvGrpSpPr>
            <a:grpSpLocks/>
          </p:cNvGrpSpPr>
          <p:nvPr/>
        </p:nvGrpSpPr>
        <p:grpSpPr bwMode="auto">
          <a:xfrm>
            <a:off x="4098925" y="5184229"/>
            <a:ext cx="3213100" cy="228600"/>
            <a:chOff x="970" y="3126"/>
            <a:chExt cx="2024" cy="144"/>
          </a:xfrm>
        </p:grpSpPr>
        <p:sp>
          <p:nvSpPr>
            <p:cNvPr id="217" name="Line 219"/>
            <p:cNvSpPr>
              <a:spLocks noChangeShapeType="1"/>
            </p:cNvSpPr>
            <p:nvPr/>
          </p:nvSpPr>
          <p:spPr bwMode="auto">
            <a:xfrm rot="-23107">
              <a:off x="970" y="3192"/>
              <a:ext cx="1901" cy="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18" name="Text Box 220"/>
            <p:cNvSpPr txBox="1">
              <a:spLocks noChangeArrowheads="1"/>
            </p:cNvSpPr>
            <p:nvPr/>
          </p:nvSpPr>
          <p:spPr bwMode="auto">
            <a:xfrm rot="-23107">
              <a:off x="2829" y="3126"/>
              <a:ext cx="16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800">
                  <a:solidFill>
                    <a:srgbClr val="7030A0"/>
                  </a:solidFill>
                  <a:latin typeface="Tahoma" pitchFamily="34" charset="0"/>
                </a:rPr>
                <a:t>5’</a:t>
              </a:r>
            </a:p>
          </p:txBody>
        </p:sp>
        <p:sp>
          <p:nvSpPr>
            <p:cNvPr id="219" name="Text Box 221"/>
            <p:cNvSpPr txBox="1">
              <a:spLocks noChangeArrowheads="1"/>
            </p:cNvSpPr>
            <p:nvPr/>
          </p:nvSpPr>
          <p:spPr bwMode="auto">
            <a:xfrm rot="-23107">
              <a:off x="2488" y="312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pt-BR" altLang="pt-BR" sz="800">
                <a:solidFill>
                  <a:srgbClr val="7030A0"/>
                </a:solidFill>
                <a:latin typeface="Tahoma" pitchFamily="34" charset="0"/>
              </a:endParaRPr>
            </a:p>
          </p:txBody>
        </p:sp>
        <p:grpSp>
          <p:nvGrpSpPr>
            <p:cNvPr id="220" name="Group 222"/>
            <p:cNvGrpSpPr>
              <a:grpSpLocks/>
            </p:cNvGrpSpPr>
            <p:nvPr/>
          </p:nvGrpSpPr>
          <p:grpSpPr bwMode="auto">
            <a:xfrm>
              <a:off x="1007" y="3216"/>
              <a:ext cx="1831" cy="54"/>
              <a:chOff x="985" y="2110"/>
              <a:chExt cx="1831" cy="54"/>
            </a:xfrm>
          </p:grpSpPr>
          <p:sp>
            <p:nvSpPr>
              <p:cNvPr id="221" name="Line 223"/>
              <p:cNvSpPr>
                <a:spLocks noChangeShapeType="1"/>
              </p:cNvSpPr>
              <p:nvPr/>
            </p:nvSpPr>
            <p:spPr bwMode="auto">
              <a:xfrm>
                <a:off x="25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2" name="Line 224"/>
              <p:cNvSpPr>
                <a:spLocks noChangeShapeType="1"/>
              </p:cNvSpPr>
              <p:nvPr/>
            </p:nvSpPr>
            <p:spPr bwMode="auto">
              <a:xfrm>
                <a:off x="26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3" name="Line 225"/>
              <p:cNvSpPr>
                <a:spLocks noChangeShapeType="1"/>
              </p:cNvSpPr>
              <p:nvPr/>
            </p:nvSpPr>
            <p:spPr bwMode="auto">
              <a:xfrm>
                <a:off x="26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4" name="Line 226"/>
              <p:cNvSpPr>
                <a:spLocks noChangeShapeType="1"/>
              </p:cNvSpPr>
              <p:nvPr/>
            </p:nvSpPr>
            <p:spPr bwMode="auto">
              <a:xfrm>
                <a:off x="26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5" name="Line 227"/>
              <p:cNvSpPr>
                <a:spLocks noChangeShapeType="1"/>
              </p:cNvSpPr>
              <p:nvPr/>
            </p:nvSpPr>
            <p:spPr bwMode="auto">
              <a:xfrm>
                <a:off x="27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6" name="Line 228"/>
              <p:cNvSpPr>
                <a:spLocks noChangeShapeType="1"/>
              </p:cNvSpPr>
              <p:nvPr/>
            </p:nvSpPr>
            <p:spPr bwMode="auto">
              <a:xfrm>
                <a:off x="27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7" name="Line 229"/>
              <p:cNvSpPr>
                <a:spLocks noChangeShapeType="1"/>
              </p:cNvSpPr>
              <p:nvPr/>
            </p:nvSpPr>
            <p:spPr bwMode="auto">
              <a:xfrm>
                <a:off x="281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8" name="Line 230"/>
              <p:cNvSpPr>
                <a:spLocks noChangeShapeType="1"/>
              </p:cNvSpPr>
              <p:nvPr/>
            </p:nvSpPr>
            <p:spPr bwMode="auto">
              <a:xfrm>
                <a:off x="231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29" name="Line 231"/>
              <p:cNvSpPr>
                <a:spLocks noChangeShapeType="1"/>
              </p:cNvSpPr>
              <p:nvPr/>
            </p:nvSpPr>
            <p:spPr bwMode="auto">
              <a:xfrm>
                <a:off x="235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0" name="Line 232"/>
              <p:cNvSpPr>
                <a:spLocks noChangeShapeType="1"/>
              </p:cNvSpPr>
              <p:nvPr/>
            </p:nvSpPr>
            <p:spPr bwMode="auto">
              <a:xfrm>
                <a:off x="238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1" name="Line 233"/>
              <p:cNvSpPr>
                <a:spLocks noChangeShapeType="1"/>
              </p:cNvSpPr>
              <p:nvPr/>
            </p:nvSpPr>
            <p:spPr bwMode="auto">
              <a:xfrm>
                <a:off x="242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2" name="Line 234"/>
              <p:cNvSpPr>
                <a:spLocks noChangeShapeType="1"/>
              </p:cNvSpPr>
              <p:nvPr/>
            </p:nvSpPr>
            <p:spPr bwMode="auto">
              <a:xfrm>
                <a:off x="246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3" name="Line 235"/>
              <p:cNvSpPr>
                <a:spLocks noChangeShapeType="1"/>
              </p:cNvSpPr>
              <p:nvPr/>
            </p:nvSpPr>
            <p:spPr bwMode="auto">
              <a:xfrm>
                <a:off x="250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4" name="Line 236"/>
              <p:cNvSpPr>
                <a:spLocks noChangeShapeType="1"/>
              </p:cNvSpPr>
              <p:nvPr/>
            </p:nvSpPr>
            <p:spPr bwMode="auto">
              <a:xfrm>
                <a:off x="254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5" name="Line 237"/>
              <p:cNvSpPr>
                <a:spLocks noChangeShapeType="1"/>
              </p:cNvSpPr>
              <p:nvPr/>
            </p:nvSpPr>
            <p:spPr bwMode="auto">
              <a:xfrm>
                <a:off x="204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6" name="Line 238"/>
              <p:cNvSpPr>
                <a:spLocks noChangeShapeType="1"/>
              </p:cNvSpPr>
              <p:nvPr/>
            </p:nvSpPr>
            <p:spPr bwMode="auto">
              <a:xfrm>
                <a:off x="208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7" name="Line 239"/>
              <p:cNvSpPr>
                <a:spLocks noChangeShapeType="1"/>
              </p:cNvSpPr>
              <p:nvPr/>
            </p:nvSpPr>
            <p:spPr bwMode="auto">
              <a:xfrm>
                <a:off x="211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8" name="Line 240"/>
              <p:cNvSpPr>
                <a:spLocks noChangeShapeType="1"/>
              </p:cNvSpPr>
              <p:nvPr/>
            </p:nvSpPr>
            <p:spPr bwMode="auto">
              <a:xfrm>
                <a:off x="215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39" name="Line 241"/>
              <p:cNvSpPr>
                <a:spLocks noChangeShapeType="1"/>
              </p:cNvSpPr>
              <p:nvPr/>
            </p:nvSpPr>
            <p:spPr bwMode="auto">
              <a:xfrm>
                <a:off x="219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0" name="Line 242"/>
              <p:cNvSpPr>
                <a:spLocks noChangeShapeType="1"/>
              </p:cNvSpPr>
              <p:nvPr/>
            </p:nvSpPr>
            <p:spPr bwMode="auto">
              <a:xfrm>
                <a:off x="223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1" name="Line 243"/>
              <p:cNvSpPr>
                <a:spLocks noChangeShapeType="1"/>
              </p:cNvSpPr>
              <p:nvPr/>
            </p:nvSpPr>
            <p:spPr bwMode="auto">
              <a:xfrm>
                <a:off x="227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2" name="Line 244"/>
              <p:cNvSpPr>
                <a:spLocks noChangeShapeType="1"/>
              </p:cNvSpPr>
              <p:nvPr/>
            </p:nvSpPr>
            <p:spPr bwMode="auto">
              <a:xfrm>
                <a:off x="17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3" name="Line 245"/>
              <p:cNvSpPr>
                <a:spLocks noChangeShapeType="1"/>
              </p:cNvSpPr>
              <p:nvPr/>
            </p:nvSpPr>
            <p:spPr bwMode="auto">
              <a:xfrm>
                <a:off x="180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4" name="Line 246"/>
              <p:cNvSpPr>
                <a:spLocks noChangeShapeType="1"/>
              </p:cNvSpPr>
              <p:nvPr/>
            </p:nvSpPr>
            <p:spPr bwMode="auto">
              <a:xfrm>
                <a:off x="184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5" name="Line 247"/>
              <p:cNvSpPr>
                <a:spLocks noChangeShapeType="1"/>
              </p:cNvSpPr>
              <p:nvPr/>
            </p:nvSpPr>
            <p:spPr bwMode="auto">
              <a:xfrm>
                <a:off x="188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6" name="Line 248"/>
              <p:cNvSpPr>
                <a:spLocks noChangeShapeType="1"/>
              </p:cNvSpPr>
              <p:nvPr/>
            </p:nvSpPr>
            <p:spPr bwMode="auto">
              <a:xfrm>
                <a:off x="19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7" name="Line 249"/>
              <p:cNvSpPr>
                <a:spLocks noChangeShapeType="1"/>
              </p:cNvSpPr>
              <p:nvPr/>
            </p:nvSpPr>
            <p:spPr bwMode="auto">
              <a:xfrm>
                <a:off x="19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8" name="Line 250"/>
              <p:cNvSpPr>
                <a:spLocks noChangeShapeType="1"/>
              </p:cNvSpPr>
              <p:nvPr/>
            </p:nvSpPr>
            <p:spPr bwMode="auto">
              <a:xfrm>
                <a:off x="200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49" name="Line 251"/>
              <p:cNvSpPr>
                <a:spLocks noChangeShapeType="1"/>
              </p:cNvSpPr>
              <p:nvPr/>
            </p:nvSpPr>
            <p:spPr bwMode="auto">
              <a:xfrm>
                <a:off x="1493"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0" name="Line 252"/>
              <p:cNvSpPr>
                <a:spLocks noChangeShapeType="1"/>
              </p:cNvSpPr>
              <p:nvPr/>
            </p:nvSpPr>
            <p:spPr bwMode="auto">
              <a:xfrm>
                <a:off x="1532"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1" name="Line 253"/>
              <p:cNvSpPr>
                <a:spLocks noChangeShapeType="1"/>
              </p:cNvSpPr>
              <p:nvPr/>
            </p:nvSpPr>
            <p:spPr bwMode="auto">
              <a:xfrm>
                <a:off x="156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2" name="Line 254"/>
              <p:cNvSpPr>
                <a:spLocks noChangeShapeType="1"/>
              </p:cNvSpPr>
              <p:nvPr/>
            </p:nvSpPr>
            <p:spPr bwMode="auto">
              <a:xfrm>
                <a:off x="16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3" name="Line 255"/>
              <p:cNvSpPr>
                <a:spLocks noChangeShapeType="1"/>
              </p:cNvSpPr>
              <p:nvPr/>
            </p:nvSpPr>
            <p:spPr bwMode="auto">
              <a:xfrm>
                <a:off x="1648"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4" name="Line 256"/>
              <p:cNvSpPr>
                <a:spLocks noChangeShapeType="1"/>
              </p:cNvSpPr>
              <p:nvPr/>
            </p:nvSpPr>
            <p:spPr bwMode="auto">
              <a:xfrm>
                <a:off x="16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5" name="Line 257"/>
              <p:cNvSpPr>
                <a:spLocks noChangeShapeType="1"/>
              </p:cNvSpPr>
              <p:nvPr/>
            </p:nvSpPr>
            <p:spPr bwMode="auto">
              <a:xfrm>
                <a:off x="17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6" name="Line 258"/>
              <p:cNvSpPr>
                <a:spLocks noChangeShapeType="1"/>
              </p:cNvSpPr>
              <p:nvPr/>
            </p:nvSpPr>
            <p:spPr bwMode="auto">
              <a:xfrm>
                <a:off x="121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7" name="Line 259"/>
              <p:cNvSpPr>
                <a:spLocks noChangeShapeType="1"/>
              </p:cNvSpPr>
              <p:nvPr/>
            </p:nvSpPr>
            <p:spPr bwMode="auto">
              <a:xfrm>
                <a:off x="125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8" name="Line 260"/>
              <p:cNvSpPr>
                <a:spLocks noChangeShapeType="1"/>
              </p:cNvSpPr>
              <p:nvPr/>
            </p:nvSpPr>
            <p:spPr bwMode="auto">
              <a:xfrm>
                <a:off x="129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59" name="Line 261"/>
              <p:cNvSpPr>
                <a:spLocks noChangeShapeType="1"/>
              </p:cNvSpPr>
              <p:nvPr/>
            </p:nvSpPr>
            <p:spPr bwMode="auto">
              <a:xfrm>
                <a:off x="132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0" name="Line 262"/>
              <p:cNvSpPr>
                <a:spLocks noChangeShapeType="1"/>
              </p:cNvSpPr>
              <p:nvPr/>
            </p:nvSpPr>
            <p:spPr bwMode="auto">
              <a:xfrm>
                <a:off x="137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1" name="Line 263"/>
              <p:cNvSpPr>
                <a:spLocks noChangeShapeType="1"/>
              </p:cNvSpPr>
              <p:nvPr/>
            </p:nvSpPr>
            <p:spPr bwMode="auto">
              <a:xfrm>
                <a:off x="140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2" name="Line 264"/>
              <p:cNvSpPr>
                <a:spLocks noChangeShapeType="1"/>
              </p:cNvSpPr>
              <p:nvPr/>
            </p:nvSpPr>
            <p:spPr bwMode="auto">
              <a:xfrm>
                <a:off x="1446"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3" name="Line 265"/>
              <p:cNvSpPr>
                <a:spLocks noChangeShapeType="1"/>
              </p:cNvSpPr>
              <p:nvPr/>
            </p:nvSpPr>
            <p:spPr bwMode="auto">
              <a:xfrm>
                <a:off x="985"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4" name="Line 266"/>
              <p:cNvSpPr>
                <a:spLocks noChangeShapeType="1"/>
              </p:cNvSpPr>
              <p:nvPr/>
            </p:nvSpPr>
            <p:spPr bwMode="auto">
              <a:xfrm>
                <a:off x="1024"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5" name="Line 267"/>
              <p:cNvSpPr>
                <a:spLocks noChangeShapeType="1"/>
              </p:cNvSpPr>
              <p:nvPr/>
            </p:nvSpPr>
            <p:spPr bwMode="auto">
              <a:xfrm>
                <a:off x="1061"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6" name="Line 268"/>
              <p:cNvSpPr>
                <a:spLocks noChangeShapeType="1"/>
              </p:cNvSpPr>
              <p:nvPr/>
            </p:nvSpPr>
            <p:spPr bwMode="auto">
              <a:xfrm>
                <a:off x="1099"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7" name="Line 269"/>
              <p:cNvSpPr>
                <a:spLocks noChangeShapeType="1"/>
              </p:cNvSpPr>
              <p:nvPr/>
            </p:nvSpPr>
            <p:spPr bwMode="auto">
              <a:xfrm>
                <a:off x="1140"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268" name="Line 270"/>
              <p:cNvSpPr>
                <a:spLocks noChangeShapeType="1"/>
              </p:cNvSpPr>
              <p:nvPr/>
            </p:nvSpPr>
            <p:spPr bwMode="auto">
              <a:xfrm>
                <a:off x="1177" y="2110"/>
                <a:ext cx="0" cy="54"/>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sp>
        <p:nvSpPr>
          <p:cNvPr id="269" name="Line 271"/>
          <p:cNvSpPr>
            <a:spLocks noChangeShapeType="1"/>
          </p:cNvSpPr>
          <p:nvPr/>
        </p:nvSpPr>
        <p:spPr bwMode="auto">
          <a:xfrm>
            <a:off x="5724525" y="5619204"/>
            <a:ext cx="0" cy="5461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nvGrpSpPr>
          <p:cNvPr id="271" name="Group 273"/>
          <p:cNvGrpSpPr>
            <a:grpSpLocks/>
          </p:cNvGrpSpPr>
          <p:nvPr/>
        </p:nvGrpSpPr>
        <p:grpSpPr bwMode="auto">
          <a:xfrm>
            <a:off x="3992563" y="2833142"/>
            <a:ext cx="600075" cy="390525"/>
            <a:chOff x="2394" y="3096"/>
            <a:chExt cx="378" cy="246"/>
          </a:xfrm>
        </p:grpSpPr>
        <p:sp>
          <p:nvSpPr>
            <p:cNvPr id="272" name="Oval 274"/>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3" name="Rectangle 275"/>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4" name="Group 276"/>
          <p:cNvGrpSpPr>
            <a:grpSpLocks/>
          </p:cNvGrpSpPr>
          <p:nvPr/>
        </p:nvGrpSpPr>
        <p:grpSpPr bwMode="auto">
          <a:xfrm>
            <a:off x="4687888" y="2833142"/>
            <a:ext cx="600075" cy="390525"/>
            <a:chOff x="2394" y="3096"/>
            <a:chExt cx="378" cy="246"/>
          </a:xfrm>
        </p:grpSpPr>
        <p:sp>
          <p:nvSpPr>
            <p:cNvPr id="275" name="Oval 277"/>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6" name="Rectangle 278"/>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77" name="Group 279"/>
          <p:cNvGrpSpPr>
            <a:grpSpLocks/>
          </p:cNvGrpSpPr>
          <p:nvPr/>
        </p:nvGrpSpPr>
        <p:grpSpPr bwMode="auto">
          <a:xfrm>
            <a:off x="5064125" y="3223667"/>
            <a:ext cx="600075" cy="390525"/>
            <a:chOff x="2394" y="3096"/>
            <a:chExt cx="378" cy="246"/>
          </a:xfrm>
        </p:grpSpPr>
        <p:sp>
          <p:nvSpPr>
            <p:cNvPr id="278" name="Oval 28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79" name="Rectangle 28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0" name="Group 282"/>
          <p:cNvGrpSpPr>
            <a:grpSpLocks/>
          </p:cNvGrpSpPr>
          <p:nvPr/>
        </p:nvGrpSpPr>
        <p:grpSpPr bwMode="auto">
          <a:xfrm>
            <a:off x="6530975" y="3223667"/>
            <a:ext cx="600075" cy="390525"/>
            <a:chOff x="2394" y="3096"/>
            <a:chExt cx="378" cy="246"/>
          </a:xfrm>
        </p:grpSpPr>
        <p:sp>
          <p:nvSpPr>
            <p:cNvPr id="281" name="Oval 28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2" name="Rectangle 28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3" name="Group 285"/>
          <p:cNvGrpSpPr>
            <a:grpSpLocks/>
          </p:cNvGrpSpPr>
          <p:nvPr/>
        </p:nvGrpSpPr>
        <p:grpSpPr bwMode="auto">
          <a:xfrm>
            <a:off x="5745163" y="3223667"/>
            <a:ext cx="600075" cy="390525"/>
            <a:chOff x="2394" y="3096"/>
            <a:chExt cx="378" cy="246"/>
          </a:xfrm>
        </p:grpSpPr>
        <p:sp>
          <p:nvSpPr>
            <p:cNvPr id="284" name="Oval 28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85" name="Rectangle 28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6" name="Group 288"/>
          <p:cNvGrpSpPr>
            <a:grpSpLocks/>
          </p:cNvGrpSpPr>
          <p:nvPr/>
        </p:nvGrpSpPr>
        <p:grpSpPr bwMode="auto">
          <a:xfrm>
            <a:off x="4016375" y="4793704"/>
            <a:ext cx="3328988" cy="804863"/>
            <a:chOff x="918" y="2880"/>
            <a:chExt cx="2097" cy="507"/>
          </a:xfrm>
        </p:grpSpPr>
        <p:grpSp>
          <p:nvGrpSpPr>
            <p:cNvPr id="287" name="Group 289"/>
            <p:cNvGrpSpPr>
              <a:grpSpLocks/>
            </p:cNvGrpSpPr>
            <p:nvPr/>
          </p:nvGrpSpPr>
          <p:grpSpPr bwMode="auto">
            <a:xfrm>
              <a:off x="918" y="2886"/>
              <a:ext cx="378" cy="246"/>
              <a:chOff x="2394" y="3096"/>
              <a:chExt cx="378" cy="246"/>
            </a:xfrm>
          </p:grpSpPr>
          <p:sp>
            <p:nvSpPr>
              <p:cNvPr id="300" name="Oval 290"/>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301" name="Rectangle 291"/>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8" name="Group 292"/>
            <p:cNvGrpSpPr>
              <a:grpSpLocks/>
            </p:cNvGrpSpPr>
            <p:nvPr/>
          </p:nvGrpSpPr>
          <p:grpSpPr bwMode="auto">
            <a:xfrm>
              <a:off x="1761" y="2880"/>
              <a:ext cx="378" cy="246"/>
              <a:chOff x="2394" y="3096"/>
              <a:chExt cx="378" cy="246"/>
            </a:xfrm>
          </p:grpSpPr>
          <p:sp>
            <p:nvSpPr>
              <p:cNvPr id="298" name="Oval 293"/>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9" name="Rectangle 294"/>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89" name="Group 295"/>
            <p:cNvGrpSpPr>
              <a:grpSpLocks/>
            </p:cNvGrpSpPr>
            <p:nvPr/>
          </p:nvGrpSpPr>
          <p:grpSpPr bwMode="auto">
            <a:xfrm>
              <a:off x="2637" y="2886"/>
              <a:ext cx="378" cy="246"/>
              <a:chOff x="2394" y="3096"/>
              <a:chExt cx="378" cy="246"/>
            </a:xfrm>
          </p:grpSpPr>
          <p:sp>
            <p:nvSpPr>
              <p:cNvPr id="296" name="Oval 296"/>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7" name="Rectangle 297"/>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0" name="Group 298"/>
            <p:cNvGrpSpPr>
              <a:grpSpLocks/>
            </p:cNvGrpSpPr>
            <p:nvPr/>
          </p:nvGrpSpPr>
          <p:grpSpPr bwMode="auto">
            <a:xfrm>
              <a:off x="1137" y="3108"/>
              <a:ext cx="378" cy="246"/>
              <a:chOff x="2394" y="3096"/>
              <a:chExt cx="378" cy="246"/>
            </a:xfrm>
          </p:grpSpPr>
          <p:sp>
            <p:nvSpPr>
              <p:cNvPr id="294" name="Oval 299"/>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5" name="Rectangle 300"/>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nvGrpSpPr>
            <p:cNvPr id="291" name="Group 301"/>
            <p:cNvGrpSpPr>
              <a:grpSpLocks/>
            </p:cNvGrpSpPr>
            <p:nvPr/>
          </p:nvGrpSpPr>
          <p:grpSpPr bwMode="auto">
            <a:xfrm>
              <a:off x="1908" y="3141"/>
              <a:ext cx="378" cy="246"/>
              <a:chOff x="2394" y="3096"/>
              <a:chExt cx="378" cy="246"/>
            </a:xfrm>
          </p:grpSpPr>
          <p:sp>
            <p:nvSpPr>
              <p:cNvPr id="292" name="Oval 302"/>
              <p:cNvSpPr>
                <a:spLocks noChangeArrowheads="1"/>
              </p:cNvSpPr>
              <p:nvPr/>
            </p:nvSpPr>
            <p:spPr bwMode="auto">
              <a:xfrm>
                <a:off x="2394" y="3096"/>
                <a:ext cx="378" cy="246"/>
              </a:xfrm>
              <a:prstGeom prst="ellipse">
                <a:avLst/>
              </a:prstGeom>
              <a:solidFill>
                <a:srgbClr val="4AFB27">
                  <a:alpha val="50000"/>
                </a:srgbClr>
              </a:solidFill>
              <a:ln w="12700">
                <a:solidFill>
                  <a:srgbClr val="4AFB2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000">
                  <a:solidFill>
                    <a:srgbClr val="7030A0"/>
                  </a:solidFill>
                  <a:latin typeface="Tahoma" pitchFamily="34" charset="0"/>
                </a:endParaRPr>
              </a:p>
            </p:txBody>
          </p:sp>
          <p:sp>
            <p:nvSpPr>
              <p:cNvPr id="293" name="Rectangle 303"/>
              <p:cNvSpPr>
                <a:spLocks noChangeArrowheads="1"/>
              </p:cNvSpPr>
              <p:nvPr/>
            </p:nvSpPr>
            <p:spPr bwMode="auto">
              <a:xfrm>
                <a:off x="2463" y="3126"/>
                <a:ext cx="234" cy="192"/>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Tahoma" pitchFamily="34" charset="0"/>
                  </a:rPr>
                  <a:t>ID</a:t>
                </a:r>
              </a:p>
            </p:txBody>
          </p:sp>
        </p:grpSp>
      </p:grpSp>
      <p:grpSp>
        <p:nvGrpSpPr>
          <p:cNvPr id="302" name="Group 304"/>
          <p:cNvGrpSpPr>
            <a:grpSpLocks/>
          </p:cNvGrpSpPr>
          <p:nvPr/>
        </p:nvGrpSpPr>
        <p:grpSpPr bwMode="auto">
          <a:xfrm>
            <a:off x="3740150" y="4571454"/>
            <a:ext cx="3114675" cy="288925"/>
            <a:chOff x="744" y="2740"/>
            <a:chExt cx="1962" cy="182"/>
          </a:xfrm>
        </p:grpSpPr>
        <p:grpSp>
          <p:nvGrpSpPr>
            <p:cNvPr id="303" name="Group 305"/>
            <p:cNvGrpSpPr>
              <a:grpSpLocks/>
            </p:cNvGrpSpPr>
            <p:nvPr/>
          </p:nvGrpSpPr>
          <p:grpSpPr bwMode="auto">
            <a:xfrm>
              <a:off x="744" y="2761"/>
              <a:ext cx="225" cy="155"/>
              <a:chOff x="2208" y="3019"/>
              <a:chExt cx="225" cy="155"/>
            </a:xfrm>
          </p:grpSpPr>
          <p:sp>
            <p:nvSpPr>
              <p:cNvPr id="310" name="Freeform 30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1" name="Line 30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4" name="Group 308"/>
            <p:cNvGrpSpPr>
              <a:grpSpLocks/>
            </p:cNvGrpSpPr>
            <p:nvPr/>
          </p:nvGrpSpPr>
          <p:grpSpPr bwMode="auto">
            <a:xfrm>
              <a:off x="1641" y="2740"/>
              <a:ext cx="225" cy="155"/>
              <a:chOff x="2208" y="3019"/>
              <a:chExt cx="225" cy="155"/>
            </a:xfrm>
          </p:grpSpPr>
          <p:sp>
            <p:nvSpPr>
              <p:cNvPr id="308" name="Freeform 30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9" name="Line 31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05" name="Group 311"/>
            <p:cNvGrpSpPr>
              <a:grpSpLocks/>
            </p:cNvGrpSpPr>
            <p:nvPr/>
          </p:nvGrpSpPr>
          <p:grpSpPr bwMode="auto">
            <a:xfrm>
              <a:off x="2481" y="2767"/>
              <a:ext cx="225" cy="155"/>
              <a:chOff x="2208" y="3019"/>
              <a:chExt cx="225" cy="155"/>
            </a:xfrm>
          </p:grpSpPr>
          <p:sp>
            <p:nvSpPr>
              <p:cNvPr id="306" name="Freeform 31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07" name="Line 313"/>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2" name="Group 314"/>
          <p:cNvGrpSpPr>
            <a:grpSpLocks/>
          </p:cNvGrpSpPr>
          <p:nvPr/>
        </p:nvGrpSpPr>
        <p:grpSpPr bwMode="auto">
          <a:xfrm>
            <a:off x="4233863" y="5449342"/>
            <a:ext cx="1455737" cy="471487"/>
            <a:chOff x="1055" y="3293"/>
            <a:chExt cx="917" cy="297"/>
          </a:xfrm>
        </p:grpSpPr>
        <p:grpSp>
          <p:nvGrpSpPr>
            <p:cNvPr id="313" name="Group 315"/>
            <p:cNvGrpSpPr>
              <a:grpSpLocks/>
            </p:cNvGrpSpPr>
            <p:nvPr/>
          </p:nvGrpSpPr>
          <p:grpSpPr bwMode="auto">
            <a:xfrm rot="-5751861">
              <a:off x="1020" y="3328"/>
              <a:ext cx="225" cy="155"/>
              <a:chOff x="2208" y="3019"/>
              <a:chExt cx="225" cy="155"/>
            </a:xfrm>
          </p:grpSpPr>
          <p:sp>
            <p:nvSpPr>
              <p:cNvPr id="317" name="Freeform 31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8" name="Line 317"/>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14" name="Group 318"/>
            <p:cNvGrpSpPr>
              <a:grpSpLocks/>
            </p:cNvGrpSpPr>
            <p:nvPr/>
          </p:nvGrpSpPr>
          <p:grpSpPr bwMode="auto">
            <a:xfrm rot="-5035734">
              <a:off x="1782" y="3400"/>
              <a:ext cx="225" cy="155"/>
              <a:chOff x="2208" y="3019"/>
              <a:chExt cx="225" cy="155"/>
            </a:xfrm>
          </p:grpSpPr>
          <p:sp>
            <p:nvSpPr>
              <p:cNvPr id="315" name="Freeform 31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chemeClr val="bg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16" name="Line 320"/>
              <p:cNvSpPr>
                <a:spLocks noChangeShapeType="1"/>
              </p:cNvSpPr>
              <p:nvPr/>
            </p:nvSpPr>
            <p:spPr bwMode="auto">
              <a:xfrm>
                <a:off x="2409" y="3153"/>
                <a:ext cx="24" cy="1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19" name="Group 321"/>
          <p:cNvGrpSpPr>
            <a:grpSpLocks/>
          </p:cNvGrpSpPr>
          <p:nvPr/>
        </p:nvGrpSpPr>
        <p:grpSpPr bwMode="auto">
          <a:xfrm>
            <a:off x="3506788" y="4506367"/>
            <a:ext cx="3081337" cy="342900"/>
            <a:chOff x="597" y="2699"/>
            <a:chExt cx="1941" cy="216"/>
          </a:xfrm>
        </p:grpSpPr>
        <p:sp>
          <p:nvSpPr>
            <p:cNvPr id="320" name="Rectangle 322"/>
            <p:cNvSpPr>
              <a:spLocks noChangeArrowheads="1"/>
            </p:cNvSpPr>
            <p:nvPr/>
          </p:nvSpPr>
          <p:spPr bwMode="auto">
            <a:xfrm>
              <a:off x="597" y="270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1" name="Rectangle 323"/>
            <p:cNvSpPr>
              <a:spLocks noChangeArrowheads="1"/>
            </p:cNvSpPr>
            <p:nvPr/>
          </p:nvSpPr>
          <p:spPr bwMode="auto">
            <a:xfrm>
              <a:off x="1512" y="269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2" name="Rectangle 324"/>
            <p:cNvSpPr>
              <a:spLocks noChangeArrowheads="1"/>
            </p:cNvSpPr>
            <p:nvPr/>
          </p:nvSpPr>
          <p:spPr bwMode="auto">
            <a:xfrm>
              <a:off x="2361" y="2723"/>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3" name="Group 325"/>
          <p:cNvGrpSpPr>
            <a:grpSpLocks/>
          </p:cNvGrpSpPr>
          <p:nvPr/>
        </p:nvGrpSpPr>
        <p:grpSpPr bwMode="auto">
          <a:xfrm>
            <a:off x="4211638" y="5711279"/>
            <a:ext cx="1504950" cy="433388"/>
            <a:chOff x="1041" y="3458"/>
            <a:chExt cx="948" cy="273"/>
          </a:xfrm>
        </p:grpSpPr>
        <p:sp>
          <p:nvSpPr>
            <p:cNvPr id="324" name="Rectangle 326"/>
            <p:cNvSpPr>
              <a:spLocks noChangeArrowheads="1"/>
            </p:cNvSpPr>
            <p:nvPr/>
          </p:nvSpPr>
          <p:spPr bwMode="auto">
            <a:xfrm>
              <a:off x="1041" y="345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sp>
          <p:nvSpPr>
            <p:cNvPr id="325" name="Rectangle 327"/>
            <p:cNvSpPr>
              <a:spLocks noChangeArrowheads="1"/>
            </p:cNvSpPr>
            <p:nvPr/>
          </p:nvSpPr>
          <p:spPr bwMode="auto">
            <a:xfrm>
              <a:off x="1812" y="353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pt-BR" sz="1400">
                  <a:solidFill>
                    <a:srgbClr val="7030A0"/>
                  </a:solidFill>
                  <a:latin typeface="Symbol" pitchFamily="18" charset="2"/>
                </a:rPr>
                <a:t>l</a:t>
              </a:r>
              <a:endParaRPr lang="en-US" altLang="pt-BR" sz="2400">
                <a:solidFill>
                  <a:srgbClr val="7030A0"/>
                </a:solidFill>
                <a:latin typeface="Symbol" pitchFamily="18" charset="2"/>
              </a:endParaRPr>
            </a:p>
          </p:txBody>
        </p:sp>
      </p:grpSp>
      <p:grpSp>
        <p:nvGrpSpPr>
          <p:cNvPr id="326" name="Group 328"/>
          <p:cNvGrpSpPr>
            <a:grpSpLocks/>
          </p:cNvGrpSpPr>
          <p:nvPr/>
        </p:nvGrpSpPr>
        <p:grpSpPr bwMode="auto">
          <a:xfrm>
            <a:off x="4059238" y="4446042"/>
            <a:ext cx="3389312" cy="1422400"/>
            <a:chOff x="945" y="2661"/>
            <a:chExt cx="2135" cy="896"/>
          </a:xfrm>
        </p:grpSpPr>
        <p:grpSp>
          <p:nvGrpSpPr>
            <p:cNvPr id="327" name="Group 329"/>
            <p:cNvGrpSpPr>
              <a:grpSpLocks/>
            </p:cNvGrpSpPr>
            <p:nvPr/>
          </p:nvGrpSpPr>
          <p:grpSpPr bwMode="auto">
            <a:xfrm rot="-19297203">
              <a:off x="2163" y="3346"/>
              <a:ext cx="225" cy="155"/>
              <a:chOff x="2208" y="3019"/>
              <a:chExt cx="225" cy="155"/>
            </a:xfrm>
          </p:grpSpPr>
          <p:sp>
            <p:nvSpPr>
              <p:cNvPr id="371" name="Freeform 33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2" name="Line 33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8" name="Group 332"/>
            <p:cNvGrpSpPr>
              <a:grpSpLocks/>
            </p:cNvGrpSpPr>
            <p:nvPr/>
          </p:nvGrpSpPr>
          <p:grpSpPr bwMode="auto">
            <a:xfrm rot="-18326862">
              <a:off x="2043" y="3367"/>
              <a:ext cx="225" cy="155"/>
              <a:chOff x="2208" y="3019"/>
              <a:chExt cx="225" cy="155"/>
            </a:xfrm>
          </p:grpSpPr>
          <p:sp>
            <p:nvSpPr>
              <p:cNvPr id="369" name="Freeform 33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70" name="Line 33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29" name="Group 335"/>
            <p:cNvGrpSpPr>
              <a:grpSpLocks/>
            </p:cNvGrpSpPr>
            <p:nvPr/>
          </p:nvGrpSpPr>
          <p:grpSpPr bwMode="auto">
            <a:xfrm rot="-20624264">
              <a:off x="2253" y="3277"/>
              <a:ext cx="225" cy="155"/>
              <a:chOff x="2208" y="3019"/>
              <a:chExt cx="225" cy="155"/>
            </a:xfrm>
          </p:grpSpPr>
          <p:sp>
            <p:nvSpPr>
              <p:cNvPr id="367" name="Freeform 33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8" name="Line 33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0" name="Group 338"/>
            <p:cNvGrpSpPr>
              <a:grpSpLocks/>
            </p:cNvGrpSpPr>
            <p:nvPr/>
          </p:nvGrpSpPr>
          <p:grpSpPr bwMode="auto">
            <a:xfrm>
              <a:off x="1235" y="3265"/>
              <a:ext cx="451" cy="262"/>
              <a:chOff x="1235" y="3265"/>
              <a:chExt cx="451" cy="262"/>
            </a:xfrm>
          </p:grpSpPr>
          <p:grpSp>
            <p:nvGrpSpPr>
              <p:cNvPr id="358" name="Group 339"/>
              <p:cNvGrpSpPr>
                <a:grpSpLocks/>
              </p:cNvGrpSpPr>
              <p:nvPr/>
            </p:nvGrpSpPr>
            <p:grpSpPr bwMode="auto">
              <a:xfrm rot="-19297203">
                <a:off x="1329" y="3313"/>
                <a:ext cx="225" cy="155"/>
                <a:chOff x="2208" y="3019"/>
                <a:chExt cx="225" cy="155"/>
              </a:xfrm>
            </p:grpSpPr>
            <p:sp>
              <p:nvSpPr>
                <p:cNvPr id="365" name="Freeform 34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6" name="Line 34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59" name="Group 342"/>
              <p:cNvGrpSpPr>
                <a:grpSpLocks/>
              </p:cNvGrpSpPr>
              <p:nvPr/>
            </p:nvGrpSpPr>
            <p:grpSpPr bwMode="auto">
              <a:xfrm rot="-20679185">
                <a:off x="1461" y="3265"/>
                <a:ext cx="225" cy="155"/>
                <a:chOff x="2208" y="3019"/>
                <a:chExt cx="225" cy="155"/>
              </a:xfrm>
            </p:grpSpPr>
            <p:sp>
              <p:nvSpPr>
                <p:cNvPr id="363" name="Freeform 34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4" name="Line 34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60" name="Group 345"/>
              <p:cNvGrpSpPr>
                <a:grpSpLocks/>
              </p:cNvGrpSpPr>
              <p:nvPr/>
            </p:nvGrpSpPr>
            <p:grpSpPr bwMode="auto">
              <a:xfrm rot="-18505847">
                <a:off x="1200" y="3337"/>
                <a:ext cx="225" cy="155"/>
                <a:chOff x="2208" y="3019"/>
                <a:chExt cx="225" cy="155"/>
              </a:xfrm>
            </p:grpSpPr>
            <p:sp>
              <p:nvSpPr>
                <p:cNvPr id="361" name="Freeform 346"/>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62" name="Line 347"/>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grpSp>
          <p:nvGrpSpPr>
            <p:cNvPr id="331" name="Group 348"/>
            <p:cNvGrpSpPr>
              <a:grpSpLocks/>
            </p:cNvGrpSpPr>
            <p:nvPr/>
          </p:nvGrpSpPr>
          <p:grpSpPr bwMode="auto">
            <a:xfrm rot="-26951353">
              <a:off x="1067" y="2721"/>
              <a:ext cx="225" cy="155"/>
              <a:chOff x="2208" y="3019"/>
              <a:chExt cx="225" cy="155"/>
            </a:xfrm>
          </p:grpSpPr>
          <p:sp>
            <p:nvSpPr>
              <p:cNvPr id="356" name="Freeform 349"/>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7" name="Line 350"/>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2" name="Group 351"/>
            <p:cNvGrpSpPr>
              <a:grpSpLocks/>
            </p:cNvGrpSpPr>
            <p:nvPr/>
          </p:nvGrpSpPr>
          <p:grpSpPr bwMode="auto">
            <a:xfrm rot="-28333334">
              <a:off x="910" y="2717"/>
              <a:ext cx="225" cy="155"/>
              <a:chOff x="2208" y="3019"/>
              <a:chExt cx="225" cy="155"/>
            </a:xfrm>
          </p:grpSpPr>
          <p:sp>
            <p:nvSpPr>
              <p:cNvPr id="354" name="Freeform 352"/>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5" name="Line 353"/>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3" name="Group 354"/>
            <p:cNvGrpSpPr>
              <a:grpSpLocks/>
            </p:cNvGrpSpPr>
            <p:nvPr/>
          </p:nvGrpSpPr>
          <p:grpSpPr bwMode="auto">
            <a:xfrm rot="-26159996">
              <a:off x="1186" y="2790"/>
              <a:ext cx="225" cy="155"/>
              <a:chOff x="2208" y="3019"/>
              <a:chExt cx="225" cy="155"/>
            </a:xfrm>
          </p:grpSpPr>
          <p:sp>
            <p:nvSpPr>
              <p:cNvPr id="352" name="Freeform 355"/>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3" name="Line 356"/>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4" name="Group 357"/>
            <p:cNvGrpSpPr>
              <a:grpSpLocks/>
            </p:cNvGrpSpPr>
            <p:nvPr/>
          </p:nvGrpSpPr>
          <p:grpSpPr bwMode="auto">
            <a:xfrm rot="-26951353">
              <a:off x="1925" y="2700"/>
              <a:ext cx="225" cy="155"/>
              <a:chOff x="2208" y="3019"/>
              <a:chExt cx="225" cy="155"/>
            </a:xfrm>
          </p:grpSpPr>
          <p:sp>
            <p:nvSpPr>
              <p:cNvPr id="350" name="Freeform 358"/>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51" name="Line 359"/>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5" name="Group 360"/>
            <p:cNvGrpSpPr>
              <a:grpSpLocks/>
            </p:cNvGrpSpPr>
            <p:nvPr/>
          </p:nvGrpSpPr>
          <p:grpSpPr bwMode="auto">
            <a:xfrm rot="-28333334">
              <a:off x="1768" y="2696"/>
              <a:ext cx="225" cy="155"/>
              <a:chOff x="2208" y="3019"/>
              <a:chExt cx="225" cy="155"/>
            </a:xfrm>
          </p:grpSpPr>
          <p:sp>
            <p:nvSpPr>
              <p:cNvPr id="348" name="Freeform 361"/>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9" name="Line 362"/>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6" name="Group 363"/>
            <p:cNvGrpSpPr>
              <a:grpSpLocks/>
            </p:cNvGrpSpPr>
            <p:nvPr/>
          </p:nvGrpSpPr>
          <p:grpSpPr bwMode="auto">
            <a:xfrm rot="-26159996">
              <a:off x="2044" y="2769"/>
              <a:ext cx="225" cy="155"/>
              <a:chOff x="2208" y="3019"/>
              <a:chExt cx="225" cy="155"/>
            </a:xfrm>
          </p:grpSpPr>
          <p:sp>
            <p:nvSpPr>
              <p:cNvPr id="346" name="Freeform 364"/>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7" name="Line 365"/>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7" name="Group 366"/>
            <p:cNvGrpSpPr>
              <a:grpSpLocks/>
            </p:cNvGrpSpPr>
            <p:nvPr/>
          </p:nvGrpSpPr>
          <p:grpSpPr bwMode="auto">
            <a:xfrm rot="-26951353">
              <a:off x="2771" y="2727"/>
              <a:ext cx="225" cy="155"/>
              <a:chOff x="2208" y="3019"/>
              <a:chExt cx="225" cy="155"/>
            </a:xfrm>
          </p:grpSpPr>
          <p:sp>
            <p:nvSpPr>
              <p:cNvPr id="344" name="Freeform 367"/>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5" name="Line 368"/>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8" name="Group 369"/>
            <p:cNvGrpSpPr>
              <a:grpSpLocks/>
            </p:cNvGrpSpPr>
            <p:nvPr/>
          </p:nvGrpSpPr>
          <p:grpSpPr bwMode="auto">
            <a:xfrm rot="-28333334">
              <a:off x="2614" y="2723"/>
              <a:ext cx="225" cy="155"/>
              <a:chOff x="2208" y="3019"/>
              <a:chExt cx="225" cy="155"/>
            </a:xfrm>
          </p:grpSpPr>
          <p:sp>
            <p:nvSpPr>
              <p:cNvPr id="342" name="Freeform 370"/>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3" name="Line 371"/>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nvGrpSpPr>
            <p:cNvPr id="339" name="Group 372"/>
            <p:cNvGrpSpPr>
              <a:grpSpLocks/>
            </p:cNvGrpSpPr>
            <p:nvPr/>
          </p:nvGrpSpPr>
          <p:grpSpPr bwMode="auto">
            <a:xfrm rot="-26159996">
              <a:off x="2890" y="2796"/>
              <a:ext cx="225" cy="155"/>
              <a:chOff x="2208" y="3019"/>
              <a:chExt cx="225" cy="155"/>
            </a:xfrm>
          </p:grpSpPr>
          <p:sp>
            <p:nvSpPr>
              <p:cNvPr id="340" name="Freeform 373"/>
              <p:cNvSpPr>
                <a:spLocks/>
              </p:cNvSpPr>
              <p:nvPr/>
            </p:nvSpPr>
            <p:spPr bwMode="auto">
              <a:xfrm>
                <a:off x="2208" y="3019"/>
                <a:ext cx="171" cy="155"/>
              </a:xfrm>
              <a:custGeom>
                <a:avLst/>
                <a:gdLst>
                  <a:gd name="T0" fmla="*/ 0 w 171"/>
                  <a:gd name="T1" fmla="*/ 83 h 155"/>
                  <a:gd name="T2" fmla="*/ 96 w 171"/>
                  <a:gd name="T3" fmla="*/ 5 h 155"/>
                  <a:gd name="T4" fmla="*/ 63 w 171"/>
                  <a:gd name="T5" fmla="*/ 113 h 155"/>
                  <a:gd name="T6" fmla="*/ 147 w 171"/>
                  <a:gd name="T7" fmla="*/ 50 h 155"/>
                  <a:gd name="T8" fmla="*/ 99 w 171"/>
                  <a:gd name="T9" fmla="*/ 146 h 155"/>
                  <a:gd name="T10" fmla="*/ 153 w 171"/>
                  <a:gd name="T11" fmla="*/ 104 h 155"/>
                  <a:gd name="T12" fmla="*/ 171 w 171"/>
                  <a:gd name="T13" fmla="*/ 116 h 155"/>
                </a:gdLst>
                <a:ahLst/>
                <a:cxnLst>
                  <a:cxn ang="0">
                    <a:pos x="T0" y="T1"/>
                  </a:cxn>
                  <a:cxn ang="0">
                    <a:pos x="T2" y="T3"/>
                  </a:cxn>
                  <a:cxn ang="0">
                    <a:pos x="T4" y="T5"/>
                  </a:cxn>
                  <a:cxn ang="0">
                    <a:pos x="T6" y="T7"/>
                  </a:cxn>
                  <a:cxn ang="0">
                    <a:pos x="T8" y="T9"/>
                  </a:cxn>
                  <a:cxn ang="0">
                    <a:pos x="T10" y="T11"/>
                  </a:cxn>
                  <a:cxn ang="0">
                    <a:pos x="T12" y="T13"/>
                  </a:cxn>
                </a:cxnLst>
                <a:rect l="0" t="0" r="r" b="b"/>
                <a:pathLst>
                  <a:path w="171" h="155">
                    <a:moveTo>
                      <a:pt x="0" y="83"/>
                    </a:moveTo>
                    <a:cubicBezTo>
                      <a:pt x="43" y="41"/>
                      <a:pt x="86" y="0"/>
                      <a:pt x="96" y="5"/>
                    </a:cubicBezTo>
                    <a:cubicBezTo>
                      <a:pt x="106" y="10"/>
                      <a:pt x="55" y="106"/>
                      <a:pt x="63" y="113"/>
                    </a:cubicBezTo>
                    <a:cubicBezTo>
                      <a:pt x="71" y="120"/>
                      <a:pt x="141" y="45"/>
                      <a:pt x="147" y="50"/>
                    </a:cubicBezTo>
                    <a:cubicBezTo>
                      <a:pt x="153" y="55"/>
                      <a:pt x="98" y="137"/>
                      <a:pt x="99" y="146"/>
                    </a:cubicBezTo>
                    <a:cubicBezTo>
                      <a:pt x="100" y="155"/>
                      <a:pt x="141" y="109"/>
                      <a:pt x="153" y="104"/>
                    </a:cubicBezTo>
                    <a:cubicBezTo>
                      <a:pt x="165" y="99"/>
                      <a:pt x="168" y="113"/>
                      <a:pt x="171" y="116"/>
                    </a:cubicBezTo>
                  </a:path>
                </a:pathLst>
              </a:custGeom>
              <a:noFill/>
              <a:ln w="12700" cap="flat"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sp>
            <p:nvSpPr>
              <p:cNvPr id="341" name="Line 374"/>
              <p:cNvSpPr>
                <a:spLocks noChangeShapeType="1"/>
              </p:cNvSpPr>
              <p:nvPr/>
            </p:nvSpPr>
            <p:spPr bwMode="auto">
              <a:xfrm>
                <a:off x="2409" y="3153"/>
                <a:ext cx="24" cy="15"/>
              </a:xfrm>
              <a:prstGeom prst="line">
                <a:avLst/>
              </a:prstGeom>
              <a:noFill/>
              <a:ln w="127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solidFill>
                    <a:srgbClr val="7030A0"/>
                  </a:solidFill>
                </a:endParaRPr>
              </a:p>
            </p:txBody>
          </p:sp>
        </p:grpSp>
      </p:grpSp>
      <p:cxnSp>
        <p:nvCxnSpPr>
          <p:cNvPr id="373" name="Straight Connector 372"/>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374" name="TextBox 373"/>
          <p:cNvSpPr txBox="1"/>
          <p:nvPr/>
        </p:nvSpPr>
        <p:spPr>
          <a:xfrm>
            <a:off x="3441438" y="188640"/>
            <a:ext cx="1467902" cy="369332"/>
          </a:xfrm>
          <a:prstGeom prst="rect">
            <a:avLst/>
          </a:prstGeom>
          <a:noFill/>
        </p:spPr>
        <p:txBody>
          <a:bodyPr wrap="none" rtlCol="0">
            <a:spAutoFit/>
          </a:bodyPr>
          <a:lstStyle/>
          <a:p>
            <a:r>
              <a:rPr lang="pt-BR" dirty="0" err="1" smtClean="0">
                <a:solidFill>
                  <a:srgbClr val="7030A0"/>
                </a:solidFill>
                <a:latin typeface="Arial Rounded MT Bold" panose="020F0704030504030204" pitchFamily="34" charset="0"/>
              </a:rPr>
              <a:t>SYBRgreen</a:t>
            </a:r>
            <a:endParaRPr lang="pt-BR" dirty="0">
              <a:solidFill>
                <a:srgbClr val="7030A0"/>
              </a:solidFill>
              <a:latin typeface="Arial Rounded MT Bold" panose="020F0704030504030204" pitchFamily="34" charset="0"/>
            </a:endParaRPr>
          </a:p>
        </p:txBody>
      </p:sp>
      <p:sp>
        <p:nvSpPr>
          <p:cNvPr id="375" name="TextBox 374"/>
          <p:cNvSpPr txBox="1"/>
          <p:nvPr/>
        </p:nvSpPr>
        <p:spPr>
          <a:xfrm>
            <a:off x="5058820" y="188640"/>
            <a:ext cx="3265894" cy="923330"/>
          </a:xfrm>
          <a:prstGeom prst="rect">
            <a:avLst/>
          </a:prstGeom>
          <a:noFill/>
        </p:spPr>
        <p:txBody>
          <a:bodyPr wrap="none" rtlCol="0">
            <a:spAutoFit/>
          </a:bodyPr>
          <a:lstStyle/>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dsDNA</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intercalating</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dye</a:t>
            </a:r>
            <a:endParaRPr lang="pt-BR" dirty="0" smtClean="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Unspecific</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optimization</a:t>
            </a:r>
            <a:r>
              <a:rPr lang="pt-BR" dirty="0" smtClean="0">
                <a:solidFill>
                  <a:srgbClr val="7030A0"/>
                </a:solidFill>
                <a:latin typeface="Arial Rounded MT Bold" panose="020F0704030504030204" pitchFamily="34" charset="0"/>
              </a:rPr>
              <a:t>)</a:t>
            </a:r>
          </a:p>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cheap</a:t>
            </a:r>
            <a:endParaRPr lang="pt-BR" dirty="0"/>
          </a:p>
        </p:txBody>
      </p:sp>
      <p:pic>
        <p:nvPicPr>
          <p:cNvPr id="376" name="Picture 375" descr="http://lapoge.ufsc.br/files/fotos/foto_51e1813dabdbf6.5120274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760" y="5200397"/>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6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41"/>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additive="base">
                                        <p:cTn id="34" dur="500" fill="hold"/>
                                        <p:tgtEl>
                                          <p:spTgt spid="131"/>
                                        </p:tgtEl>
                                        <p:attrNameLst>
                                          <p:attrName>ppt_x</p:attrName>
                                        </p:attrNameLst>
                                      </p:cBhvr>
                                      <p:tavLst>
                                        <p:tav tm="0">
                                          <p:val>
                                            <p:strVal val="1+#ppt_w/2"/>
                                          </p:val>
                                        </p:tav>
                                        <p:tav tm="100000">
                                          <p:val>
                                            <p:strVal val="#ppt_x"/>
                                          </p:val>
                                        </p:tav>
                                      </p:tavLst>
                                    </p:anim>
                                    <p:anim calcmode="lin" valueType="num">
                                      <p:cBhvr additive="base">
                                        <p:cTn id="35" dur="500" fill="hold"/>
                                        <p:tgtEl>
                                          <p:spTgt spid="13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right)">
                                      <p:cBhvr>
                                        <p:cTn id="39" dur="500"/>
                                        <p:tgtEl>
                                          <p:spTgt spid="86"/>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500" fill="hold"/>
                                        <p:tgtEl>
                                          <p:spTgt spid="134"/>
                                        </p:tgtEl>
                                        <p:attrNameLst>
                                          <p:attrName>ppt_x</p:attrName>
                                        </p:attrNameLst>
                                      </p:cBhvr>
                                      <p:tavLst>
                                        <p:tav tm="0">
                                          <p:val>
                                            <p:strVal val="0-#ppt_w/2"/>
                                          </p:val>
                                        </p:tav>
                                        <p:tav tm="100000">
                                          <p:val>
                                            <p:strVal val="#ppt_x"/>
                                          </p:val>
                                        </p:tav>
                                      </p:tavLst>
                                    </p:anim>
                                    <p:anim calcmode="lin" valueType="num">
                                      <p:cBhvr additive="base">
                                        <p:cTn id="44" dur="500" fill="hold"/>
                                        <p:tgtEl>
                                          <p:spTgt spid="1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3000"/>
                            </p:stCondLst>
                            <p:childTnLst>
                              <p:par>
                                <p:cTn id="50" presetID="2" presetClass="entr" presetSubtype="9" fill="hold" nodeType="afterEffect">
                                  <p:stCondLst>
                                    <p:cond delay="0"/>
                                  </p:stCondLst>
                                  <p:childTnLst>
                                    <p:set>
                                      <p:cBhvr>
                                        <p:cTn id="51" dur="1" fill="hold">
                                          <p:stCondLst>
                                            <p:cond delay="0"/>
                                          </p:stCondLst>
                                        </p:cTn>
                                        <p:tgtEl>
                                          <p:spTgt spid="271"/>
                                        </p:tgtEl>
                                        <p:attrNameLst>
                                          <p:attrName>style.visibility</p:attrName>
                                        </p:attrNameLst>
                                      </p:cBhvr>
                                      <p:to>
                                        <p:strVal val="visible"/>
                                      </p:to>
                                    </p:set>
                                    <p:anim calcmode="lin" valueType="num">
                                      <p:cBhvr additive="base">
                                        <p:cTn id="52" dur="500" fill="hold"/>
                                        <p:tgtEl>
                                          <p:spTgt spid="271"/>
                                        </p:tgtEl>
                                        <p:attrNameLst>
                                          <p:attrName>ppt_x</p:attrName>
                                        </p:attrNameLst>
                                      </p:cBhvr>
                                      <p:tavLst>
                                        <p:tav tm="0">
                                          <p:val>
                                            <p:strVal val="0-#ppt_w/2"/>
                                          </p:val>
                                        </p:tav>
                                        <p:tav tm="100000">
                                          <p:val>
                                            <p:strVal val="#ppt_x"/>
                                          </p:val>
                                        </p:tav>
                                      </p:tavLst>
                                    </p:anim>
                                    <p:anim calcmode="lin" valueType="num">
                                      <p:cBhvr additive="base">
                                        <p:cTn id="53" dur="500" fill="hold"/>
                                        <p:tgtEl>
                                          <p:spTgt spid="271"/>
                                        </p:tgtEl>
                                        <p:attrNameLst>
                                          <p:attrName>ppt_y</p:attrName>
                                        </p:attrNameLst>
                                      </p:cBhvr>
                                      <p:tavLst>
                                        <p:tav tm="0">
                                          <p:val>
                                            <p:strVal val="0-#ppt_h/2"/>
                                          </p:val>
                                        </p:tav>
                                        <p:tav tm="100000">
                                          <p:val>
                                            <p:strVal val="#ppt_y"/>
                                          </p:val>
                                        </p:tav>
                                      </p:tavLst>
                                    </p:anim>
                                  </p:childTnLst>
                                </p:cTn>
                              </p:par>
                            </p:childTnLst>
                          </p:cTn>
                        </p:par>
                        <p:par>
                          <p:cTn id="54" fill="hold">
                            <p:stCondLst>
                              <p:cond delay="3500"/>
                            </p:stCondLst>
                            <p:childTnLst>
                              <p:par>
                                <p:cTn id="55" presetID="2" presetClass="entr" presetSubtype="6" fill="hold" nodeType="afterEffect">
                                  <p:stCondLst>
                                    <p:cond delay="0"/>
                                  </p:stCondLst>
                                  <p:childTnLst>
                                    <p:set>
                                      <p:cBhvr>
                                        <p:cTn id="56" dur="1" fill="hold">
                                          <p:stCondLst>
                                            <p:cond delay="0"/>
                                          </p:stCondLst>
                                        </p:cTn>
                                        <p:tgtEl>
                                          <p:spTgt spid="274"/>
                                        </p:tgtEl>
                                        <p:attrNameLst>
                                          <p:attrName>style.visibility</p:attrName>
                                        </p:attrNameLst>
                                      </p:cBhvr>
                                      <p:to>
                                        <p:strVal val="visible"/>
                                      </p:to>
                                    </p:set>
                                    <p:anim calcmode="lin" valueType="num">
                                      <p:cBhvr additive="base">
                                        <p:cTn id="57" dur="500" fill="hold"/>
                                        <p:tgtEl>
                                          <p:spTgt spid="274"/>
                                        </p:tgtEl>
                                        <p:attrNameLst>
                                          <p:attrName>ppt_x</p:attrName>
                                        </p:attrNameLst>
                                      </p:cBhvr>
                                      <p:tavLst>
                                        <p:tav tm="0">
                                          <p:val>
                                            <p:strVal val="1+#ppt_w/2"/>
                                          </p:val>
                                        </p:tav>
                                        <p:tav tm="100000">
                                          <p:val>
                                            <p:strVal val="#ppt_x"/>
                                          </p:val>
                                        </p:tav>
                                      </p:tavLst>
                                    </p:anim>
                                    <p:anim calcmode="lin" valueType="num">
                                      <p:cBhvr additive="base">
                                        <p:cTn id="58" dur="500" fill="hold"/>
                                        <p:tgtEl>
                                          <p:spTgt spid="27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499"/>
                                          </p:stCondLst>
                                        </p:cTn>
                                        <p:tgtEl>
                                          <p:spTgt spid="277"/>
                                        </p:tgtEl>
                                        <p:attrNameLst>
                                          <p:attrName>style.visibility</p:attrName>
                                        </p:attrNameLst>
                                      </p:cBhvr>
                                      <p:to>
                                        <p:strVal val="visible"/>
                                      </p:to>
                                    </p:set>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280"/>
                                        </p:tgtEl>
                                        <p:attrNameLst>
                                          <p:attrName>style.visibility</p:attrName>
                                        </p:attrNameLst>
                                      </p:cBhvr>
                                      <p:to>
                                        <p:strVal val="visible"/>
                                      </p:to>
                                    </p:set>
                                    <p:anim calcmode="lin" valueType="num">
                                      <p:cBhvr additive="base">
                                        <p:cTn id="65" dur="500" fill="hold"/>
                                        <p:tgtEl>
                                          <p:spTgt spid="280"/>
                                        </p:tgtEl>
                                        <p:attrNameLst>
                                          <p:attrName>ppt_x</p:attrName>
                                        </p:attrNameLst>
                                      </p:cBhvr>
                                      <p:tavLst>
                                        <p:tav tm="0">
                                          <p:val>
                                            <p:strVal val="#ppt_x"/>
                                          </p:val>
                                        </p:tav>
                                        <p:tav tm="100000">
                                          <p:val>
                                            <p:strVal val="#ppt_x"/>
                                          </p:val>
                                        </p:tav>
                                      </p:tavLst>
                                    </p:anim>
                                    <p:anim calcmode="lin" valueType="num">
                                      <p:cBhvr additive="base">
                                        <p:cTn id="66" dur="500" fill="hold"/>
                                        <p:tgtEl>
                                          <p:spTgt spid="280"/>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2" fill="hold" nodeType="afterEffect">
                                  <p:stCondLst>
                                    <p:cond delay="0"/>
                                  </p:stCondLst>
                                  <p:childTnLst>
                                    <p:set>
                                      <p:cBhvr>
                                        <p:cTn id="69" dur="1" fill="hold">
                                          <p:stCondLst>
                                            <p:cond delay="0"/>
                                          </p:stCondLst>
                                        </p:cTn>
                                        <p:tgtEl>
                                          <p:spTgt spid="283"/>
                                        </p:tgtEl>
                                        <p:attrNameLst>
                                          <p:attrName>style.visibility</p:attrName>
                                        </p:attrNameLst>
                                      </p:cBhvr>
                                      <p:to>
                                        <p:strVal val="visible"/>
                                      </p:to>
                                    </p:set>
                                    <p:anim calcmode="lin" valueType="num">
                                      <p:cBhvr additive="base">
                                        <p:cTn id="70" dur="500" fill="hold"/>
                                        <p:tgtEl>
                                          <p:spTgt spid="283"/>
                                        </p:tgtEl>
                                        <p:attrNameLst>
                                          <p:attrName>ppt_x</p:attrName>
                                        </p:attrNameLst>
                                      </p:cBhvr>
                                      <p:tavLst>
                                        <p:tav tm="0">
                                          <p:val>
                                            <p:strVal val="1+#ppt_w/2"/>
                                          </p:val>
                                        </p:tav>
                                        <p:tav tm="100000">
                                          <p:val>
                                            <p:strVal val="#ppt_x"/>
                                          </p:val>
                                        </p:tav>
                                      </p:tavLst>
                                    </p:anim>
                                    <p:anim calcmode="lin" valueType="num">
                                      <p:cBhvr additive="base">
                                        <p:cTn id="71" dur="500" fill="hold"/>
                                        <p:tgtEl>
                                          <p:spTgt spid="2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up)">
                                      <p:cBhvr>
                                        <p:cTn id="76" dur="500"/>
                                        <p:tgtEl>
                                          <p:spTgt spid="4"/>
                                        </p:tgtEl>
                                      </p:cBhvr>
                                    </p:animEffec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40"/>
                                        </p:tgtEl>
                                        <p:attrNameLst>
                                          <p:attrName>style.visibility</p:attrName>
                                        </p:attrNameLst>
                                      </p:cBhvr>
                                      <p:to>
                                        <p:strVal val="visible"/>
                                      </p:to>
                                    </p:set>
                                  </p:childTnLst>
                                </p:cTn>
                              </p:par>
                            </p:childTnLst>
                          </p:cTn>
                        </p:par>
                        <p:par>
                          <p:cTn id="80" fill="hold">
                            <p:stCondLst>
                              <p:cond delay="1000"/>
                            </p:stCondLst>
                            <p:childTnLst>
                              <p:par>
                                <p:cTn id="81" presetID="1" presetClass="entr" presetSubtype="0" fill="hold" nodeType="afterEffect">
                                  <p:stCondLst>
                                    <p:cond delay="0"/>
                                  </p:stCondLst>
                                  <p:childTnLst>
                                    <p:set>
                                      <p:cBhvr>
                                        <p:cTn id="82" dur="1" fill="hold">
                                          <p:stCondLst>
                                            <p:cond delay="499"/>
                                          </p:stCondLst>
                                        </p:cTn>
                                        <p:tgtEl>
                                          <p:spTgt spid="137"/>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0"/>
                                  </p:stCondLst>
                                  <p:childTnLst>
                                    <p:set>
                                      <p:cBhvr>
                                        <p:cTn id="85" dur="1" fill="hold">
                                          <p:stCondLst>
                                            <p:cond delay="499"/>
                                          </p:stCondLst>
                                        </p:cTn>
                                        <p:tgtEl>
                                          <p:spTgt spid="141"/>
                                        </p:tgtEl>
                                        <p:attrNameLst>
                                          <p:attrName>style.visibility</p:attrName>
                                        </p:attrNameLst>
                                      </p:cBhvr>
                                      <p:to>
                                        <p:strVal val="visible"/>
                                      </p:to>
                                    </p:set>
                                  </p:childTnLst>
                                </p:cTn>
                              </p:par>
                            </p:childTnLst>
                          </p:cTn>
                        </p:par>
                        <p:par>
                          <p:cTn id="86" fill="hold">
                            <p:stCondLst>
                              <p:cond delay="2000"/>
                            </p:stCondLst>
                            <p:childTnLst>
                              <p:par>
                                <p:cTn id="87" presetID="2" presetClass="entr" presetSubtype="2" fill="hold" nodeType="afterEffect">
                                  <p:stCondLst>
                                    <p:cond delay="0"/>
                                  </p:stCondLst>
                                  <p:childTnLst>
                                    <p:set>
                                      <p:cBhvr>
                                        <p:cTn id="88" dur="1" fill="hold">
                                          <p:stCondLst>
                                            <p:cond delay="0"/>
                                          </p:stCondLst>
                                        </p:cTn>
                                        <p:tgtEl>
                                          <p:spTgt spid="145"/>
                                        </p:tgtEl>
                                        <p:attrNameLst>
                                          <p:attrName>style.visibility</p:attrName>
                                        </p:attrNameLst>
                                      </p:cBhvr>
                                      <p:to>
                                        <p:strVal val="visible"/>
                                      </p:to>
                                    </p:set>
                                    <p:anim calcmode="lin" valueType="num">
                                      <p:cBhvr additive="base">
                                        <p:cTn id="89" dur="500" fill="hold"/>
                                        <p:tgtEl>
                                          <p:spTgt spid="145"/>
                                        </p:tgtEl>
                                        <p:attrNameLst>
                                          <p:attrName>ppt_x</p:attrName>
                                        </p:attrNameLst>
                                      </p:cBhvr>
                                      <p:tavLst>
                                        <p:tav tm="0">
                                          <p:val>
                                            <p:strVal val="1+#ppt_w/2"/>
                                          </p:val>
                                        </p:tav>
                                        <p:tav tm="100000">
                                          <p:val>
                                            <p:strVal val="#ppt_x"/>
                                          </p:val>
                                        </p:tav>
                                      </p:tavLst>
                                    </p:anim>
                                    <p:anim calcmode="lin" valueType="num">
                                      <p:cBhvr additive="base">
                                        <p:cTn id="90" dur="500" fill="hold"/>
                                        <p:tgtEl>
                                          <p:spTgt spid="145"/>
                                        </p:tgtEl>
                                        <p:attrNameLst>
                                          <p:attrName>ppt_y</p:attrName>
                                        </p:attrNameLst>
                                      </p:cBhvr>
                                      <p:tavLst>
                                        <p:tav tm="0">
                                          <p:val>
                                            <p:strVal val="#ppt_y"/>
                                          </p:val>
                                        </p:tav>
                                        <p:tav tm="100000">
                                          <p:val>
                                            <p:strVal val="#ppt_y"/>
                                          </p:val>
                                        </p:tav>
                                      </p:tavLst>
                                    </p:anim>
                                  </p:childTnLst>
                                </p:cTn>
                              </p:par>
                            </p:childTnLst>
                          </p:cTn>
                        </p:par>
                        <p:par>
                          <p:cTn id="91" fill="hold">
                            <p:stCondLst>
                              <p:cond delay="2500"/>
                            </p:stCondLst>
                            <p:childTnLst>
                              <p:par>
                                <p:cTn id="92" presetID="2" presetClass="entr" presetSubtype="8" fill="hold" nodeType="afterEffect">
                                  <p:stCondLst>
                                    <p:cond delay="0"/>
                                  </p:stCondLst>
                                  <p:childTnLst>
                                    <p:set>
                                      <p:cBhvr>
                                        <p:cTn id="93" dur="1" fill="hold">
                                          <p:stCondLst>
                                            <p:cond delay="0"/>
                                          </p:stCondLst>
                                        </p:cTn>
                                        <p:tgtEl>
                                          <p:spTgt spid="148"/>
                                        </p:tgtEl>
                                        <p:attrNameLst>
                                          <p:attrName>style.visibility</p:attrName>
                                        </p:attrNameLst>
                                      </p:cBhvr>
                                      <p:to>
                                        <p:strVal val="visible"/>
                                      </p:to>
                                    </p:set>
                                    <p:anim calcmode="lin" valueType="num">
                                      <p:cBhvr additive="base">
                                        <p:cTn id="94" dur="500" fill="hold"/>
                                        <p:tgtEl>
                                          <p:spTgt spid="148"/>
                                        </p:tgtEl>
                                        <p:attrNameLst>
                                          <p:attrName>ppt_x</p:attrName>
                                        </p:attrNameLst>
                                      </p:cBhvr>
                                      <p:tavLst>
                                        <p:tav tm="0">
                                          <p:val>
                                            <p:strVal val="0-#ppt_w/2"/>
                                          </p:val>
                                        </p:tav>
                                        <p:tav tm="100000">
                                          <p:val>
                                            <p:strVal val="#ppt_x"/>
                                          </p:val>
                                        </p:tav>
                                      </p:tavLst>
                                    </p:anim>
                                    <p:anim calcmode="lin" valueType="num">
                                      <p:cBhvr additive="base">
                                        <p:cTn id="95" dur="500" fill="hold"/>
                                        <p:tgtEl>
                                          <p:spTgt spid="148"/>
                                        </p:tgtEl>
                                        <p:attrNameLst>
                                          <p:attrName>ppt_y</p:attrName>
                                        </p:attrNameLst>
                                      </p:cBhvr>
                                      <p:tavLst>
                                        <p:tav tm="0">
                                          <p:val>
                                            <p:strVal val="#ppt_y"/>
                                          </p:val>
                                        </p:tav>
                                        <p:tav tm="100000">
                                          <p:val>
                                            <p:strVal val="#ppt_y"/>
                                          </p:val>
                                        </p:tav>
                                      </p:tavLst>
                                    </p:anim>
                                  </p:childTnLst>
                                </p:cTn>
                              </p:par>
                            </p:childTnLst>
                          </p:cTn>
                        </p:par>
                        <p:par>
                          <p:cTn id="96" fill="hold">
                            <p:stCondLst>
                              <p:cond delay="3000"/>
                            </p:stCondLst>
                            <p:childTnLst>
                              <p:par>
                                <p:cTn id="97" presetID="22" presetClass="entr" presetSubtype="8" fill="hold" nodeType="afterEffect">
                                  <p:stCondLst>
                                    <p:cond delay="0"/>
                                  </p:stCondLst>
                                  <p:childTnLst>
                                    <p:set>
                                      <p:cBhvr>
                                        <p:cTn id="98" dur="1" fill="hold">
                                          <p:stCondLst>
                                            <p:cond delay="0"/>
                                          </p:stCondLst>
                                        </p:cTn>
                                        <p:tgtEl>
                                          <p:spTgt spid="151"/>
                                        </p:tgtEl>
                                        <p:attrNameLst>
                                          <p:attrName>style.visibility</p:attrName>
                                        </p:attrNameLst>
                                      </p:cBhvr>
                                      <p:to>
                                        <p:strVal val="visible"/>
                                      </p:to>
                                    </p:set>
                                    <p:animEffect transition="in" filter="wipe(left)">
                                      <p:cBhvr>
                                        <p:cTn id="99" dur="500"/>
                                        <p:tgtEl>
                                          <p:spTgt spid="151"/>
                                        </p:tgtEl>
                                      </p:cBhvr>
                                    </p:animEffect>
                                  </p:childTnLst>
                                </p:cTn>
                              </p:par>
                            </p:childTnLst>
                          </p:cTn>
                        </p:par>
                        <p:par>
                          <p:cTn id="100" fill="hold">
                            <p:stCondLst>
                              <p:cond delay="3500"/>
                            </p:stCondLst>
                            <p:childTnLst>
                              <p:par>
                                <p:cTn id="101" presetID="22" presetClass="entr" presetSubtype="2" fill="hold" nodeType="afterEffect">
                                  <p:stCondLst>
                                    <p:cond delay="0"/>
                                  </p:stCondLst>
                                  <p:childTnLst>
                                    <p:set>
                                      <p:cBhvr>
                                        <p:cTn id="102" dur="1" fill="hold">
                                          <p:stCondLst>
                                            <p:cond delay="0"/>
                                          </p:stCondLst>
                                        </p:cTn>
                                        <p:tgtEl>
                                          <p:spTgt spid="216"/>
                                        </p:tgtEl>
                                        <p:attrNameLst>
                                          <p:attrName>style.visibility</p:attrName>
                                        </p:attrNameLst>
                                      </p:cBhvr>
                                      <p:to>
                                        <p:strVal val="visible"/>
                                      </p:to>
                                    </p:set>
                                    <p:animEffect transition="in" filter="wipe(right)">
                                      <p:cBhvr>
                                        <p:cTn id="103" dur="500"/>
                                        <p:tgtEl>
                                          <p:spTgt spid="216"/>
                                        </p:tgtEl>
                                      </p:cBhvr>
                                    </p:animEffect>
                                  </p:childTnLst>
                                </p:cTn>
                              </p:par>
                            </p:childTnLst>
                          </p:cTn>
                        </p:par>
                        <p:par>
                          <p:cTn id="104" fill="hold">
                            <p:stCondLst>
                              <p:cond delay="4000"/>
                            </p:stCondLst>
                            <p:childTnLst>
                              <p:par>
                                <p:cTn id="105" presetID="1" presetClass="entr" presetSubtype="0" fill="hold" nodeType="afterEffect">
                                  <p:stCondLst>
                                    <p:cond delay="0"/>
                                  </p:stCondLst>
                                  <p:childTnLst>
                                    <p:set>
                                      <p:cBhvr>
                                        <p:cTn id="106" dur="1" fill="hold">
                                          <p:stCondLst>
                                            <p:cond delay="499"/>
                                          </p:stCondLst>
                                        </p:cTn>
                                        <p:tgtEl>
                                          <p:spTgt spid="28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9" fill="hold" nodeType="clickEffect">
                                  <p:stCondLst>
                                    <p:cond delay="0"/>
                                  </p:stCondLst>
                                  <p:childTnLst>
                                    <p:set>
                                      <p:cBhvr>
                                        <p:cTn id="110" dur="1" fill="hold">
                                          <p:stCondLst>
                                            <p:cond delay="0"/>
                                          </p:stCondLst>
                                        </p:cTn>
                                        <p:tgtEl>
                                          <p:spTgt spid="319"/>
                                        </p:tgtEl>
                                        <p:attrNameLst>
                                          <p:attrName>style.visibility</p:attrName>
                                        </p:attrNameLst>
                                      </p:cBhvr>
                                      <p:to>
                                        <p:strVal val="visible"/>
                                      </p:to>
                                    </p:set>
                                    <p:anim calcmode="lin" valueType="num">
                                      <p:cBhvr additive="base">
                                        <p:cTn id="111" dur="500" fill="hold"/>
                                        <p:tgtEl>
                                          <p:spTgt spid="319"/>
                                        </p:tgtEl>
                                        <p:attrNameLst>
                                          <p:attrName>ppt_x</p:attrName>
                                        </p:attrNameLst>
                                      </p:cBhvr>
                                      <p:tavLst>
                                        <p:tav tm="0">
                                          <p:val>
                                            <p:strVal val="0-#ppt_w/2"/>
                                          </p:val>
                                        </p:tav>
                                        <p:tav tm="100000">
                                          <p:val>
                                            <p:strVal val="#ppt_x"/>
                                          </p:val>
                                        </p:tav>
                                      </p:tavLst>
                                    </p:anim>
                                    <p:anim calcmode="lin" valueType="num">
                                      <p:cBhvr additive="base">
                                        <p:cTn id="112" dur="500" fill="hold"/>
                                        <p:tgtEl>
                                          <p:spTgt spid="319"/>
                                        </p:tgtEl>
                                        <p:attrNameLst>
                                          <p:attrName>ppt_y</p:attrName>
                                        </p:attrNameLst>
                                      </p:cBhvr>
                                      <p:tavLst>
                                        <p:tav tm="0">
                                          <p:val>
                                            <p:strVal val="0-#ppt_h/2"/>
                                          </p:val>
                                        </p:tav>
                                        <p:tav tm="100000">
                                          <p:val>
                                            <p:strVal val="#ppt_y"/>
                                          </p:val>
                                        </p:tav>
                                      </p:tavLst>
                                    </p:anim>
                                  </p:childTnLst>
                                </p:cTn>
                              </p:par>
                            </p:childTnLst>
                          </p:cTn>
                        </p:par>
                        <p:par>
                          <p:cTn id="113" fill="hold">
                            <p:stCondLst>
                              <p:cond delay="500"/>
                            </p:stCondLst>
                            <p:childTnLst>
                              <p:par>
                                <p:cTn id="114" presetID="22" presetClass="entr" presetSubtype="2" fill="hold" nodeType="afterEffect">
                                  <p:stCondLst>
                                    <p:cond delay="0"/>
                                  </p:stCondLst>
                                  <p:childTnLst>
                                    <p:set>
                                      <p:cBhvr>
                                        <p:cTn id="115" dur="1" fill="hold">
                                          <p:stCondLst>
                                            <p:cond delay="0"/>
                                          </p:stCondLst>
                                        </p:cTn>
                                        <p:tgtEl>
                                          <p:spTgt spid="302"/>
                                        </p:tgtEl>
                                        <p:attrNameLst>
                                          <p:attrName>style.visibility</p:attrName>
                                        </p:attrNameLst>
                                      </p:cBhvr>
                                      <p:to>
                                        <p:strVal val="visible"/>
                                      </p:to>
                                    </p:set>
                                    <p:animEffect transition="in" filter="wipe(right)">
                                      <p:cBhvr>
                                        <p:cTn id="116" dur="500"/>
                                        <p:tgtEl>
                                          <p:spTgt spid="302"/>
                                        </p:tgtEl>
                                      </p:cBhvr>
                                    </p:animEffect>
                                  </p:childTnLst>
                                </p:cTn>
                              </p:par>
                            </p:childTnLst>
                          </p:cTn>
                        </p:par>
                        <p:par>
                          <p:cTn id="117" fill="hold">
                            <p:stCondLst>
                              <p:cond delay="1000"/>
                            </p:stCondLst>
                            <p:childTnLst>
                              <p:par>
                                <p:cTn id="118" presetID="2" presetClass="entr" presetSubtype="12" fill="hold" nodeType="afterEffect">
                                  <p:stCondLst>
                                    <p:cond delay="0"/>
                                  </p:stCondLst>
                                  <p:childTnLst>
                                    <p:set>
                                      <p:cBhvr>
                                        <p:cTn id="119" dur="1" fill="hold">
                                          <p:stCondLst>
                                            <p:cond delay="0"/>
                                          </p:stCondLst>
                                        </p:cTn>
                                        <p:tgtEl>
                                          <p:spTgt spid="323"/>
                                        </p:tgtEl>
                                        <p:attrNameLst>
                                          <p:attrName>style.visibility</p:attrName>
                                        </p:attrNameLst>
                                      </p:cBhvr>
                                      <p:to>
                                        <p:strVal val="visible"/>
                                      </p:to>
                                    </p:set>
                                    <p:anim calcmode="lin" valueType="num">
                                      <p:cBhvr additive="base">
                                        <p:cTn id="120" dur="500" fill="hold"/>
                                        <p:tgtEl>
                                          <p:spTgt spid="323"/>
                                        </p:tgtEl>
                                        <p:attrNameLst>
                                          <p:attrName>ppt_x</p:attrName>
                                        </p:attrNameLst>
                                      </p:cBhvr>
                                      <p:tavLst>
                                        <p:tav tm="0">
                                          <p:val>
                                            <p:strVal val="0-#ppt_w/2"/>
                                          </p:val>
                                        </p:tav>
                                        <p:tav tm="100000">
                                          <p:val>
                                            <p:strVal val="#ppt_x"/>
                                          </p:val>
                                        </p:tav>
                                      </p:tavLst>
                                    </p:anim>
                                    <p:anim calcmode="lin" valueType="num">
                                      <p:cBhvr additive="base">
                                        <p:cTn id="121" dur="500" fill="hold"/>
                                        <p:tgtEl>
                                          <p:spTgt spid="323"/>
                                        </p:tgtEl>
                                        <p:attrNameLst>
                                          <p:attrName>ppt_y</p:attrName>
                                        </p:attrNameLst>
                                      </p:cBhvr>
                                      <p:tavLst>
                                        <p:tav tm="0">
                                          <p:val>
                                            <p:strVal val="1+#ppt_h/2"/>
                                          </p:val>
                                        </p:tav>
                                        <p:tav tm="100000">
                                          <p:val>
                                            <p:strVal val="#ppt_y"/>
                                          </p:val>
                                        </p:tav>
                                      </p:tavLst>
                                    </p:anim>
                                  </p:childTnLst>
                                </p:cTn>
                              </p:par>
                            </p:childTnLst>
                          </p:cTn>
                        </p:par>
                        <p:par>
                          <p:cTn id="122" fill="hold">
                            <p:stCondLst>
                              <p:cond delay="1500"/>
                            </p:stCondLst>
                            <p:childTnLst>
                              <p:par>
                                <p:cTn id="123" presetID="22" presetClass="entr" presetSubtype="2" fill="hold" nodeType="afterEffect">
                                  <p:stCondLst>
                                    <p:cond delay="0"/>
                                  </p:stCondLst>
                                  <p:childTnLst>
                                    <p:set>
                                      <p:cBhvr>
                                        <p:cTn id="124" dur="1" fill="hold">
                                          <p:stCondLst>
                                            <p:cond delay="0"/>
                                          </p:stCondLst>
                                        </p:cTn>
                                        <p:tgtEl>
                                          <p:spTgt spid="312"/>
                                        </p:tgtEl>
                                        <p:attrNameLst>
                                          <p:attrName>style.visibility</p:attrName>
                                        </p:attrNameLst>
                                      </p:cBhvr>
                                      <p:to>
                                        <p:strVal val="visible"/>
                                      </p:to>
                                    </p:set>
                                    <p:animEffect transition="in" filter="wipe(right)">
                                      <p:cBhvr>
                                        <p:cTn id="125" dur="500"/>
                                        <p:tgtEl>
                                          <p:spTgt spid="312"/>
                                        </p:tgtEl>
                                      </p:cBhvr>
                                    </p:animEffect>
                                  </p:childTnLst>
                                </p:cTn>
                              </p:par>
                            </p:childTnLst>
                          </p:cTn>
                        </p:par>
                        <p:par>
                          <p:cTn id="126" fill="hold">
                            <p:stCondLst>
                              <p:cond delay="2000"/>
                            </p:stCondLst>
                            <p:childTnLst>
                              <p:par>
                                <p:cTn id="127" presetID="1" presetClass="entr" presetSubtype="0" fill="hold" nodeType="afterEffect">
                                  <p:stCondLst>
                                    <p:cond delay="0"/>
                                  </p:stCondLst>
                                  <p:childTnLst>
                                    <p:set>
                                      <p:cBhvr>
                                        <p:cTn id="128" dur="1" fill="hold">
                                          <p:stCondLst>
                                            <p:cond delay="499"/>
                                          </p:stCondLst>
                                        </p:cTn>
                                        <p:tgtEl>
                                          <p:spTgt spid="326"/>
                                        </p:tgtEl>
                                        <p:attrNameLst>
                                          <p:attrName>style.visibility</p:attrName>
                                        </p:attrNameLst>
                                      </p:cBhvr>
                                      <p:to>
                                        <p:strVal val="visible"/>
                                      </p:to>
                                    </p:set>
                                  </p:childTnLst>
                                </p:cTn>
                              </p:par>
                            </p:childTnLst>
                          </p:cTn>
                        </p:par>
                        <p:par>
                          <p:cTn id="129" fill="hold">
                            <p:stCondLst>
                              <p:cond delay="2500"/>
                            </p:stCondLst>
                            <p:childTnLst>
                              <p:par>
                                <p:cTn id="130" presetID="22" presetClass="entr" presetSubtype="1" fill="hold" grpId="0" nodeType="afterEffect">
                                  <p:stCondLst>
                                    <p:cond delay="0"/>
                                  </p:stCondLst>
                                  <p:childTnLst>
                                    <p:set>
                                      <p:cBhvr>
                                        <p:cTn id="131" dur="1" fill="hold">
                                          <p:stCondLst>
                                            <p:cond delay="0"/>
                                          </p:stCondLst>
                                        </p:cTn>
                                        <p:tgtEl>
                                          <p:spTgt spid="269"/>
                                        </p:tgtEl>
                                        <p:attrNameLst>
                                          <p:attrName>style.visibility</p:attrName>
                                        </p:attrNameLst>
                                      </p:cBhvr>
                                      <p:to>
                                        <p:strVal val="visible"/>
                                      </p:to>
                                    </p:set>
                                    <p:animEffect transition="in" filter="wipe(up)">
                                      <p:cBhvr>
                                        <p:cTn id="132"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utoUpdateAnimBg="0"/>
      <p:bldP spid="40" grpId="0" autoUpdateAnimBg="0"/>
      <p:bldP spid="2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22490" b="18636"/>
          <a:stretch>
            <a:fillRect/>
          </a:stretch>
        </p:blipFill>
        <p:spPr bwMode="auto">
          <a:xfrm>
            <a:off x="1259632" y="1596788"/>
            <a:ext cx="54006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511957"/>
            <a:ext cx="7200800" cy="646331"/>
          </a:xfrm>
          <a:prstGeom prst="rect">
            <a:avLst/>
          </a:prstGeom>
          <a:noFill/>
        </p:spPr>
        <p:txBody>
          <a:bodyPr wrap="square" rtlCol="0">
            <a:spAutoFit/>
          </a:bodyPr>
          <a:lstStyle/>
          <a:p>
            <a:r>
              <a:rPr lang="pt-BR" b="1" dirty="0" err="1" smtClean="0">
                <a:solidFill>
                  <a:srgbClr val="0070C0"/>
                </a:solidFill>
                <a:effectLst>
                  <a:outerShdw blurRad="38100" dist="38100" dir="2700000" algn="tl">
                    <a:srgbClr val="000000">
                      <a:alpha val="43137"/>
                    </a:srgbClr>
                  </a:outerShdw>
                </a:effectLst>
                <a:latin typeface="Arial Rounded MT Bold" panose="020F0704030504030204" pitchFamily="34" charset="0"/>
              </a:rPr>
              <a:t>Melting</a:t>
            </a:r>
            <a:r>
              <a:rPr lang="pt-BR" b="1" dirty="0" smtClean="0">
                <a:solidFill>
                  <a:srgbClr val="0070C0"/>
                </a:solidFill>
                <a:effectLst>
                  <a:outerShdw blurRad="38100" dist="38100" dir="2700000" algn="tl">
                    <a:srgbClr val="000000">
                      <a:alpha val="43137"/>
                    </a:srgbClr>
                  </a:outerShdw>
                </a:effectLst>
                <a:latin typeface="Arial Rounded MT Bold" panose="020F0704030504030204" pitchFamily="34" charset="0"/>
              </a:rPr>
              <a:t> curve </a:t>
            </a:r>
            <a:r>
              <a:rPr lang="pt-BR" dirty="0" smtClean="0">
                <a:latin typeface="Arial Rounded MT Bold" panose="020F0704030504030204" pitchFamily="34" charset="0"/>
              </a:rPr>
              <a:t>– Test </a:t>
            </a:r>
            <a:r>
              <a:rPr lang="pt-BR" dirty="0" err="1" smtClean="0">
                <a:latin typeface="Arial Rounded MT Bold" panose="020F0704030504030204" pitchFamily="34" charset="0"/>
              </a:rPr>
              <a:t>the</a:t>
            </a:r>
            <a:r>
              <a:rPr lang="pt-BR" dirty="0" smtClean="0">
                <a:latin typeface="Arial Rounded MT Bold" panose="020F0704030504030204" pitchFamily="34" charset="0"/>
              </a:rPr>
              <a:t> </a:t>
            </a:r>
            <a:r>
              <a:rPr lang="pt-BR" dirty="0" err="1" smtClean="0">
                <a:latin typeface="Arial Rounded MT Bold" panose="020F0704030504030204" pitchFamily="34" charset="0"/>
              </a:rPr>
              <a:t>presence</a:t>
            </a:r>
            <a:r>
              <a:rPr lang="pt-BR" dirty="0" smtClean="0">
                <a:latin typeface="Arial Rounded MT Bold" panose="020F0704030504030204" pitchFamily="34" charset="0"/>
              </a:rPr>
              <a:t> </a:t>
            </a:r>
            <a:r>
              <a:rPr lang="pt-BR" dirty="0" err="1" smtClean="0">
                <a:latin typeface="Arial Rounded MT Bold" panose="020F0704030504030204" pitchFamily="34" charset="0"/>
              </a:rPr>
              <a:t>of</a:t>
            </a:r>
            <a:r>
              <a:rPr lang="pt-BR" dirty="0" smtClean="0">
                <a:latin typeface="Arial Rounded MT Bold" panose="020F0704030504030204" pitchFamily="34" charset="0"/>
              </a:rPr>
              <a:t> </a:t>
            </a:r>
            <a:r>
              <a:rPr lang="pt-BR" dirty="0" err="1" smtClean="0">
                <a:latin typeface="Arial Rounded MT Bold" panose="020F0704030504030204" pitchFamily="34" charset="0"/>
              </a:rPr>
              <a:t>unspecific</a:t>
            </a:r>
            <a:r>
              <a:rPr lang="pt-BR" dirty="0" smtClean="0">
                <a:latin typeface="Arial Rounded MT Bold" panose="020F0704030504030204" pitchFamily="34" charset="0"/>
              </a:rPr>
              <a:t> </a:t>
            </a:r>
            <a:r>
              <a:rPr lang="pt-BR" dirty="0" err="1" smtClean="0">
                <a:latin typeface="Arial Rounded MT Bold" panose="020F0704030504030204" pitchFamily="34" charset="0"/>
              </a:rPr>
              <a:t>amplification</a:t>
            </a:r>
            <a:r>
              <a:rPr lang="pt-BR" dirty="0" smtClean="0">
                <a:latin typeface="Arial Rounded MT Bold" panose="020F0704030504030204" pitchFamily="34" charset="0"/>
              </a:rPr>
              <a:t>, </a:t>
            </a:r>
            <a:r>
              <a:rPr lang="pt-BR" dirty="0" err="1" smtClean="0">
                <a:latin typeface="Arial Rounded MT Bold" panose="020F0704030504030204" pitchFamily="34" charset="0"/>
              </a:rPr>
              <a:t>contamination</a:t>
            </a:r>
            <a:r>
              <a:rPr lang="pt-BR" dirty="0" smtClean="0">
                <a:latin typeface="Arial Rounded MT Bold" panose="020F0704030504030204" pitchFamily="34" charset="0"/>
              </a:rPr>
              <a:t>, primer </a:t>
            </a:r>
            <a:r>
              <a:rPr lang="pt-BR" dirty="0" err="1" smtClean="0">
                <a:latin typeface="Arial Rounded MT Bold" panose="020F0704030504030204" pitchFamily="34" charset="0"/>
              </a:rPr>
              <a:t>dimers</a:t>
            </a:r>
            <a:r>
              <a:rPr lang="pt-BR" dirty="0" smtClean="0">
                <a:latin typeface="Arial Rounded MT Bold" panose="020F0704030504030204" pitchFamily="34" charset="0"/>
              </a:rPr>
              <a:t>,..</a:t>
            </a:r>
            <a:endParaRPr lang="pt-BR" dirty="0">
              <a:latin typeface="Arial Rounded MT Bold" panose="020F0704030504030204" pitchFamily="34" charset="0"/>
            </a:endParaRPr>
          </a:p>
        </p:txBody>
      </p:sp>
    </p:spTree>
    <p:extLst>
      <p:ext uri="{BB962C8B-B14F-4D97-AF65-F5344CB8AC3E}">
        <p14:creationId xmlns:p14="http://schemas.microsoft.com/office/powerpoint/2010/main" val="1468774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38" y="1219200"/>
            <a:ext cx="793432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13" y="4017963"/>
            <a:ext cx="79152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ultiply 3"/>
          <p:cNvSpPr/>
          <p:nvPr/>
        </p:nvSpPr>
        <p:spPr>
          <a:xfrm>
            <a:off x="3286125" y="2144713"/>
            <a:ext cx="914400" cy="885825"/>
          </a:xfrm>
          <a:prstGeom prst="mathMultiply">
            <a:avLst>
              <a:gd name="adj1" fmla="val 73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4"/>
          <p:cNvGrpSpPr>
            <a:grpSpLocks/>
          </p:cNvGrpSpPr>
          <p:nvPr/>
        </p:nvGrpSpPr>
        <p:grpSpPr bwMode="auto">
          <a:xfrm>
            <a:off x="3586163" y="2549525"/>
            <a:ext cx="1422400" cy="557213"/>
            <a:chOff x="3586167" y="2550316"/>
            <a:chExt cx="1421606" cy="557212"/>
          </a:xfrm>
        </p:grpSpPr>
        <p:sp>
          <p:nvSpPr>
            <p:cNvPr id="6" name="Arc 5"/>
            <p:cNvSpPr/>
            <p:nvPr/>
          </p:nvSpPr>
          <p:spPr>
            <a:xfrm flipV="1">
              <a:off x="3679777" y="2550316"/>
              <a:ext cx="1327996" cy="557212"/>
            </a:xfrm>
            <a:prstGeom prst="arc">
              <a:avLst>
                <a:gd name="adj1" fmla="val 11415566"/>
                <a:gd name="adj2" fmla="val 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flipV="1">
              <a:off x="3586167" y="2844003"/>
              <a:ext cx="314150" cy="20161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Lightning Bolt 7"/>
          <p:cNvSpPr/>
          <p:nvPr/>
        </p:nvSpPr>
        <p:spPr>
          <a:xfrm>
            <a:off x="2643188" y="1417638"/>
            <a:ext cx="942975" cy="1169987"/>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ightning Bolt 8"/>
          <p:cNvSpPr/>
          <p:nvPr/>
        </p:nvSpPr>
        <p:spPr>
          <a:xfrm>
            <a:off x="2543175" y="4522788"/>
            <a:ext cx="942975" cy="1171575"/>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un 9"/>
          <p:cNvSpPr/>
          <p:nvPr/>
        </p:nvSpPr>
        <p:spPr>
          <a:xfrm>
            <a:off x="3014663" y="5272088"/>
            <a:ext cx="1171575" cy="842962"/>
          </a:xfrm>
          <a:prstGeom prst="sun">
            <a:avLst/>
          </a:prstGeom>
          <a:solidFill>
            <a:srgbClr val="7BFF21"/>
          </a:solidFill>
          <a:ln>
            <a:solidFill>
              <a:srgbClr val="7BFF2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251520" y="229796"/>
            <a:ext cx="1910075" cy="369332"/>
          </a:xfrm>
          <a:prstGeom prst="rect">
            <a:avLst/>
          </a:prstGeom>
          <a:noFill/>
        </p:spPr>
        <p:txBody>
          <a:bodyPr wrap="none" rtlCol="0">
            <a:spAutoFit/>
          </a:bodyPr>
          <a:lstStyle/>
          <a:p>
            <a:r>
              <a:rPr lang="pt-BR" dirty="0" err="1" smtClean="0">
                <a:solidFill>
                  <a:srgbClr val="7030A0"/>
                </a:solidFill>
                <a:latin typeface="Arial Rounded MT Bold" panose="020F0704030504030204" pitchFamily="34" charset="0"/>
              </a:rPr>
              <a:t>TaqMan</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probes</a:t>
            </a:r>
            <a:endParaRPr lang="pt-BR" dirty="0">
              <a:solidFill>
                <a:srgbClr val="7030A0"/>
              </a:solidFill>
              <a:latin typeface="Arial Rounded MT Bold" panose="020F0704030504030204" pitchFamily="34" charset="0"/>
            </a:endParaRPr>
          </a:p>
        </p:txBody>
      </p:sp>
      <p:sp>
        <p:nvSpPr>
          <p:cNvPr id="12" name="TextBox 11"/>
          <p:cNvSpPr txBox="1"/>
          <p:nvPr/>
        </p:nvSpPr>
        <p:spPr>
          <a:xfrm>
            <a:off x="2314696" y="219847"/>
            <a:ext cx="4058996" cy="923330"/>
          </a:xfrm>
          <a:prstGeom prst="rect">
            <a:avLst/>
          </a:prstGeom>
          <a:noFill/>
        </p:spPr>
        <p:txBody>
          <a:bodyPr wrap="none" rtlCol="0">
            <a:spAutoFit/>
          </a:bodyPr>
          <a:lstStyle/>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Sequence-specific</a:t>
            </a:r>
            <a:endParaRPr lang="pt-BR" dirty="0" smtClean="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err="1" smtClean="0">
                <a:solidFill>
                  <a:srgbClr val="7030A0"/>
                </a:solidFill>
                <a:latin typeface="Arial Rounded MT Bold" panose="020F0704030504030204" pitchFamily="34" charset="0"/>
              </a:rPr>
              <a:t>Doesn´t</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need</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much</a:t>
            </a:r>
            <a:r>
              <a:rPr lang="pt-BR" dirty="0" smtClean="0">
                <a:solidFill>
                  <a:srgbClr val="7030A0"/>
                </a:solidFill>
                <a:latin typeface="Arial Rounded MT Bold" panose="020F0704030504030204" pitchFamily="34" charset="0"/>
              </a:rPr>
              <a:t> </a:t>
            </a:r>
            <a:r>
              <a:rPr lang="pt-BR" dirty="0" err="1" smtClean="0">
                <a:solidFill>
                  <a:srgbClr val="7030A0"/>
                </a:solidFill>
                <a:latin typeface="Arial Rounded MT Bold" panose="020F0704030504030204" pitchFamily="34" charset="0"/>
              </a:rPr>
              <a:t>optimization</a:t>
            </a:r>
            <a:endParaRPr lang="pt-BR" dirty="0" smtClean="0">
              <a:solidFill>
                <a:srgbClr val="7030A0"/>
              </a:solidFill>
              <a:latin typeface="Arial Rounded MT Bold" panose="020F0704030504030204" pitchFamily="34" charset="0"/>
            </a:endParaRPr>
          </a:p>
          <a:p>
            <a:pPr marL="285750" indent="-285750">
              <a:buFont typeface="Arial" panose="020B0604020202020204" pitchFamily="34" charset="0"/>
              <a:buChar char="•"/>
            </a:pPr>
            <a:r>
              <a:rPr lang="pt-BR" dirty="0" smtClean="0">
                <a:solidFill>
                  <a:srgbClr val="7030A0"/>
                </a:solidFill>
                <a:latin typeface="Arial Rounded MT Bold" panose="020F0704030504030204" pitchFamily="34" charset="0"/>
              </a:rPr>
              <a:t>More </a:t>
            </a:r>
            <a:r>
              <a:rPr lang="pt-BR" dirty="0" err="1" smtClean="0">
                <a:solidFill>
                  <a:srgbClr val="7030A0"/>
                </a:solidFill>
                <a:latin typeface="Arial Rounded MT Bold" panose="020F0704030504030204" pitchFamily="34" charset="0"/>
              </a:rPr>
              <a:t>expensive</a:t>
            </a:r>
            <a:endParaRPr lang="pt-BR" dirty="0"/>
          </a:p>
        </p:txBody>
      </p:sp>
    </p:spTree>
    <p:extLst>
      <p:ext uri="{BB962C8B-B14F-4D97-AF65-F5344CB8AC3E}">
        <p14:creationId xmlns:p14="http://schemas.microsoft.com/office/powerpoint/2010/main" val="7853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Type of Instruments are used with Real-Time PCR?</a:t>
            </a:r>
            <a:br>
              <a:rPr lang="en-US" altLang="en-US" dirty="0" smtClean="0">
                <a:solidFill>
                  <a:srgbClr val="FF8000"/>
                </a:solidFill>
              </a:rPr>
            </a:br>
            <a:endParaRPr lang="en-US" altLang="en-US" dirty="0">
              <a:solidFill>
                <a:srgbClr val="FF8000"/>
              </a:solidFill>
            </a:endParaRPr>
          </a:p>
        </p:txBody>
      </p:sp>
      <p:sp>
        <p:nvSpPr>
          <p:cNvPr id="3" name="Rectangle 3"/>
          <p:cNvSpPr txBox="1">
            <a:spLocks noChangeArrowheads="1"/>
          </p:cNvSpPr>
          <p:nvPr/>
        </p:nvSpPr>
        <p:spPr>
          <a:xfrm>
            <a:off x="3401562" y="242675"/>
            <a:ext cx="5562925"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altLang="en-US" sz="2400" b="1" dirty="0" smtClean="0">
                <a:latin typeface="Arial" charset="0"/>
              </a:rPr>
              <a:t>Real-time PCR instruments consist of TWO main components:</a:t>
            </a:r>
          </a:p>
          <a:p>
            <a:r>
              <a:rPr lang="en-US" altLang="en-US" sz="2400" b="1" dirty="0" smtClean="0">
                <a:latin typeface="Arial" charset="0"/>
              </a:rPr>
              <a:t>Thermal Cycler (PCR machine)</a:t>
            </a:r>
          </a:p>
          <a:p>
            <a:r>
              <a:rPr lang="en-US" altLang="en-US" sz="2400" b="1" dirty="0" smtClean="0">
                <a:latin typeface="Arial" charset="0"/>
              </a:rPr>
              <a:t>Optical Module (to detect fluorescence in the tubes during the run)</a:t>
            </a:r>
            <a:endParaRPr lang="en-US" altLang="en-US" sz="2400" b="1" dirty="0">
              <a:latin typeface="Arial" charset="0"/>
            </a:endParaRP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13314" name="Picture 2" descr="http://www.patho.hku.hk/facilities/images/7900-nov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780" y="3068960"/>
            <a:ext cx="47625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00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692696"/>
            <a:ext cx="3020888"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Type of Instruments are used with Real-Time PCR?</a:t>
            </a:r>
            <a:br>
              <a:rPr lang="en-US" altLang="en-US" dirty="0" smtClean="0">
                <a:solidFill>
                  <a:srgbClr val="FF8000"/>
                </a:solidFill>
              </a:rPr>
            </a:br>
            <a:endParaRPr lang="en-US" altLang="en-US" dirty="0">
              <a:solidFill>
                <a:srgbClr val="FF8000"/>
              </a:solidFill>
            </a:endParaRPr>
          </a:p>
        </p:txBody>
      </p:sp>
      <p:cxnSp>
        <p:nvCxnSpPr>
          <p:cNvPr id="4" name="Straight Connector 3"/>
          <p:cNvCxnSpPr/>
          <p:nvPr/>
        </p:nvCxnSpPr>
        <p:spPr>
          <a:xfrm>
            <a:off x="32004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pic>
        <p:nvPicPr>
          <p:cNvPr id="33794" name="Picture 2" descr="http://static.coleparmer.com/large_images/01929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300" b="9784"/>
          <a:stretch/>
        </p:blipFill>
        <p:spPr bwMode="auto">
          <a:xfrm>
            <a:off x="3707904" y="332656"/>
            <a:ext cx="3810000" cy="2732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96" y="3573016"/>
            <a:ext cx="2998834" cy="1631216"/>
          </a:xfrm>
          <a:prstGeom prst="rect">
            <a:avLst/>
          </a:prstGeom>
          <a:noFill/>
        </p:spPr>
        <p:txBody>
          <a:bodyPr wrap="none" rtlCol="0">
            <a:spAutoFit/>
          </a:bodyPr>
          <a:lstStyle/>
          <a:p>
            <a:pPr marL="285750" indent="-285750">
              <a:buFont typeface="Arial" panose="020B0604020202020204" pitchFamily="34" charset="0"/>
              <a:buChar char="•"/>
            </a:pPr>
            <a:r>
              <a:rPr lang="pt-BR" sz="2000" dirty="0" err="1" smtClean="0"/>
              <a:t>Adequate</a:t>
            </a:r>
            <a:r>
              <a:rPr lang="pt-BR" sz="2000" dirty="0" smtClean="0"/>
              <a:t>, </a:t>
            </a:r>
            <a:r>
              <a:rPr lang="pt-BR" sz="2000" dirty="0" err="1" smtClean="0"/>
              <a:t>optical</a:t>
            </a:r>
            <a:r>
              <a:rPr lang="pt-BR" sz="2000" dirty="0" smtClean="0"/>
              <a:t> </a:t>
            </a:r>
            <a:r>
              <a:rPr lang="pt-BR" sz="2000" dirty="0" err="1" smtClean="0"/>
              <a:t>plates</a:t>
            </a:r>
            <a:endParaRPr lang="pt-BR" sz="2000" dirty="0" smtClean="0"/>
          </a:p>
          <a:p>
            <a:pPr marL="342900" indent="-342900">
              <a:buFont typeface="Wingdings" panose="05000000000000000000" pitchFamily="2" charset="2"/>
              <a:buChar char="Ø"/>
            </a:pPr>
            <a:r>
              <a:rPr lang="pt-BR" sz="2000" dirty="0" smtClean="0"/>
              <a:t>96/384 </a:t>
            </a:r>
            <a:r>
              <a:rPr lang="pt-BR" sz="2000" dirty="0" err="1" smtClean="0"/>
              <a:t>wells</a:t>
            </a:r>
            <a:endParaRPr lang="pt-BR" sz="2000" dirty="0" smtClean="0"/>
          </a:p>
          <a:p>
            <a:pPr marL="342900" indent="-342900">
              <a:buFont typeface="Wingdings" panose="05000000000000000000" pitchFamily="2" charset="2"/>
              <a:buChar char="Ø"/>
            </a:pPr>
            <a:r>
              <a:rPr lang="pt-BR" sz="2000" dirty="0" smtClean="0"/>
              <a:t>Standard/</a:t>
            </a:r>
            <a:r>
              <a:rPr lang="pt-BR" sz="2000" dirty="0" err="1" smtClean="0"/>
              <a:t>fast</a:t>
            </a:r>
            <a:endParaRPr lang="pt-BR" sz="2000" dirty="0" smtClean="0"/>
          </a:p>
          <a:p>
            <a:pPr marL="285750" indent="-285750">
              <a:buFont typeface="Arial" panose="020B0604020202020204" pitchFamily="34" charset="0"/>
              <a:buChar char="•"/>
            </a:pPr>
            <a:endParaRPr lang="pt-BR" sz="2000" dirty="0" smtClean="0"/>
          </a:p>
          <a:p>
            <a:pPr marL="285750" indent="-285750">
              <a:buFont typeface="Arial" panose="020B0604020202020204" pitchFamily="34" charset="0"/>
              <a:buChar char="•"/>
            </a:pPr>
            <a:r>
              <a:rPr lang="pt-BR" sz="2000" dirty="0" err="1" smtClean="0"/>
              <a:t>Optical</a:t>
            </a:r>
            <a:r>
              <a:rPr lang="pt-BR" sz="2000" dirty="0" smtClean="0"/>
              <a:t> </a:t>
            </a:r>
            <a:r>
              <a:rPr lang="pt-BR" sz="2000" dirty="0" err="1" smtClean="0"/>
              <a:t>sealing</a:t>
            </a:r>
            <a:r>
              <a:rPr lang="pt-BR" sz="2000" dirty="0" smtClean="0"/>
              <a:t> </a:t>
            </a:r>
            <a:r>
              <a:rPr lang="pt-BR" sz="2000" dirty="0" err="1" smtClean="0"/>
              <a:t>adhesive</a:t>
            </a:r>
            <a:endParaRPr lang="pt-BR" sz="2000" dirty="0" smtClean="0"/>
          </a:p>
        </p:txBody>
      </p:sp>
    </p:spTree>
    <p:extLst>
      <p:ext uri="{BB962C8B-B14F-4D97-AF65-F5344CB8AC3E}">
        <p14:creationId xmlns:p14="http://schemas.microsoft.com/office/powerpoint/2010/main" val="2316262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66"/>
          <a:stretch>
            <a:fillRect/>
          </a:stretch>
        </p:blipFill>
        <p:spPr bwMode="auto">
          <a:xfrm>
            <a:off x="1116013" y="871538"/>
            <a:ext cx="69945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28184" y="5157192"/>
            <a:ext cx="2376264"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8296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20" t="21082" r="39580" b="9720"/>
          <a:stretch/>
        </p:blipFill>
        <p:spPr bwMode="auto">
          <a:xfrm>
            <a:off x="755576" y="476672"/>
            <a:ext cx="8017992"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31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srgbClr val="FF8000"/>
                </a:solidFill>
              </a:rPr>
              <a:t>Quantification and </a:t>
            </a:r>
            <a:br>
              <a:rPr lang="en-US" altLang="en-US" sz="2400" dirty="0" smtClean="0">
                <a:solidFill>
                  <a:srgbClr val="FF8000"/>
                </a:solidFill>
              </a:rPr>
            </a:br>
            <a:r>
              <a:rPr lang="en-US" altLang="en-US" sz="2400" dirty="0" smtClean="0">
                <a:solidFill>
                  <a:srgbClr val="FF8000"/>
                </a:solidFill>
              </a:rPr>
              <a:t>Normalization</a:t>
            </a:r>
            <a:endParaRPr lang="en-US" altLang="en-US" sz="2400" dirty="0">
              <a:solidFill>
                <a:srgbClr val="FF9900"/>
              </a:solidFill>
            </a:endParaRPr>
          </a:p>
        </p:txBody>
      </p:sp>
      <p:sp>
        <p:nvSpPr>
          <p:cNvPr id="3" name="Rectangle 15"/>
          <p:cNvSpPr txBox="1">
            <a:spLocks noChangeArrowheads="1"/>
          </p:cNvSpPr>
          <p:nvPr/>
        </p:nvSpPr>
        <p:spPr>
          <a:xfrm>
            <a:off x="3275723" y="404664"/>
            <a:ext cx="5867400" cy="457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pt-BR" sz="2400" dirty="0" smtClean="0">
                <a:latin typeface="Arial" charset="0"/>
              </a:rPr>
              <a:t>First basic underlying principle:  </a:t>
            </a:r>
            <a:r>
              <a:rPr lang="en-US" altLang="pt-BR" sz="2400" u="sng" dirty="0" smtClean="0">
                <a:latin typeface="Arial" charset="0"/>
              </a:rPr>
              <a:t>every cycle there is a doubling of product</a:t>
            </a:r>
            <a:r>
              <a:rPr lang="en-US" altLang="pt-BR" sz="2400" dirty="0" smtClean="0">
                <a:latin typeface="Arial" charset="0"/>
              </a:rPr>
              <a:t>.</a:t>
            </a:r>
          </a:p>
          <a:p>
            <a:endParaRPr lang="en-US" altLang="pt-BR" sz="2400" dirty="0" smtClean="0">
              <a:latin typeface="Arial" charset="0"/>
            </a:endParaRPr>
          </a:p>
          <a:p>
            <a:r>
              <a:rPr lang="en-US" altLang="pt-BR" sz="2400" dirty="0" smtClean="0">
                <a:latin typeface="Arial" charset="0"/>
              </a:rPr>
              <a:t>Second basic principle:  we do not need to know </a:t>
            </a:r>
            <a:r>
              <a:rPr lang="en-US" altLang="pt-BR" sz="2400" u="sng" dirty="0" smtClean="0">
                <a:latin typeface="Arial" charset="0"/>
              </a:rPr>
              <a:t>exact quantities of DNA</a:t>
            </a:r>
            <a:r>
              <a:rPr lang="en-US" altLang="pt-BR" sz="2400" dirty="0" smtClean="0">
                <a:latin typeface="Arial" charset="0"/>
              </a:rPr>
              <a:t>, instead we will only deal with </a:t>
            </a:r>
            <a:r>
              <a:rPr lang="en-US" altLang="pt-BR" sz="2400" u="sng" dirty="0" smtClean="0">
                <a:latin typeface="Arial" charset="0"/>
              </a:rPr>
              <a:t>relative quantities</a:t>
            </a:r>
            <a:r>
              <a:rPr lang="en-US" altLang="pt-BR" sz="2400" dirty="0" smtClean="0">
                <a:latin typeface="Arial" charset="0"/>
              </a:rPr>
              <a:t>.</a:t>
            </a:r>
          </a:p>
          <a:p>
            <a:endParaRPr lang="en-US" altLang="pt-BR" sz="2400" dirty="0" smtClean="0">
              <a:latin typeface="Arial" charset="0"/>
            </a:endParaRPr>
          </a:p>
          <a:p>
            <a:r>
              <a:rPr lang="en-US" altLang="pt-BR" sz="2400" dirty="0" smtClean="0">
                <a:latin typeface="Arial" charset="0"/>
              </a:rPr>
              <a:t>Third basic principle:  we have to have not only a “target” gene but also a </a:t>
            </a:r>
            <a:r>
              <a:rPr lang="en-US" altLang="pt-BR" sz="2400" u="sng" dirty="0" smtClean="0">
                <a:latin typeface="Arial" charset="0"/>
              </a:rPr>
              <a:t>“normalizer” gene</a:t>
            </a:r>
            <a:r>
              <a:rPr lang="en-US" altLang="pt-BR" sz="2400" dirty="0" smtClean="0">
                <a:latin typeface="Arial" charset="0"/>
              </a:rPr>
              <a:t>.</a:t>
            </a:r>
          </a:p>
          <a:p>
            <a:endParaRPr lang="en-US" altLang="pt-BR" sz="2400" dirty="0" smtClean="0">
              <a:latin typeface="Arial" charset="0"/>
            </a:endParaRPr>
          </a:p>
          <a:p>
            <a:r>
              <a:rPr lang="en-US" altLang="pt-BR" sz="2400" dirty="0" smtClean="0">
                <a:latin typeface="Arial" charset="0"/>
              </a:rPr>
              <a:t>Key formula:</a:t>
            </a:r>
          </a:p>
          <a:p>
            <a:pPr marL="457200" lvl="1" indent="0">
              <a:buNone/>
            </a:pPr>
            <a:r>
              <a:rPr lang="en-US" altLang="pt-BR" sz="2400" dirty="0" smtClean="0"/>
              <a:t>Quantity = 2 ^ </a:t>
            </a:r>
            <a:r>
              <a:rPr lang="en-US" altLang="pt-BR" sz="2400" baseline="30000" dirty="0" smtClean="0"/>
              <a:t>(</a:t>
            </a:r>
            <a:r>
              <a:rPr lang="en-US" altLang="pt-BR" sz="2400" baseline="30000" dirty="0" err="1" smtClean="0"/>
              <a:t>Ct</a:t>
            </a:r>
            <a:r>
              <a:rPr lang="en-US" altLang="pt-BR" sz="2400" baseline="-25000" dirty="0" err="1" smtClean="0"/>
              <a:t>a</a:t>
            </a:r>
            <a:r>
              <a:rPr lang="en-US" altLang="pt-BR" sz="2400" baseline="30000" dirty="0" smtClean="0"/>
              <a:t> – </a:t>
            </a:r>
            <a:r>
              <a:rPr lang="en-US" altLang="pt-BR" sz="2400" baseline="30000" dirty="0" err="1" smtClean="0"/>
              <a:t>Ct</a:t>
            </a:r>
            <a:r>
              <a:rPr lang="en-US" altLang="pt-BR" sz="2400" baseline="-25000" dirty="0" err="1" smtClean="0"/>
              <a:t>b</a:t>
            </a:r>
            <a:r>
              <a:rPr lang="en-US" altLang="pt-BR" sz="2400" baseline="30000" dirty="0" smtClean="0"/>
              <a:t>)</a:t>
            </a:r>
            <a:endParaRPr lang="en-US" altLang="pt-BR" sz="2400" baseline="30000" dirty="0"/>
          </a:p>
        </p:txBody>
      </p:sp>
      <p:graphicFrame>
        <p:nvGraphicFramePr>
          <p:cNvPr id="4" name="Object 6"/>
          <p:cNvGraphicFramePr>
            <a:graphicFrameLocks noChangeAspect="1"/>
          </p:cNvGraphicFramePr>
          <p:nvPr>
            <p:extLst>
              <p:ext uri="{D42A27DB-BD31-4B8C-83A1-F6EECF244321}">
                <p14:modId xmlns:p14="http://schemas.microsoft.com/office/powerpoint/2010/main" val="3777872519"/>
              </p:ext>
            </p:extLst>
          </p:nvPr>
        </p:nvGraphicFramePr>
        <p:xfrm>
          <a:off x="165100" y="2299494"/>
          <a:ext cx="2857500" cy="2017713"/>
        </p:xfrm>
        <a:graphic>
          <a:graphicData uri="http://schemas.openxmlformats.org/presentationml/2006/ole">
            <mc:AlternateContent xmlns:mc="http://schemas.openxmlformats.org/markup-compatibility/2006">
              <mc:Choice xmlns:v="urn:schemas-microsoft-com:vml" Requires="v">
                <p:oleObj spid="_x0000_s10403" name="Chart" r:id="rId4" imgW="7095936" imgH="5010011" progId="Excel.Chart.8">
                  <p:embed/>
                </p:oleObj>
              </mc:Choice>
              <mc:Fallback>
                <p:oleObj name="Chart" r:id="rId4" imgW="7095936" imgH="5010011" progId="Excel.Chart.8">
                  <p:embed/>
                  <p:pic>
                    <p:nvPicPr>
                      <p:cNvPr id="0" name="Picture 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2299494"/>
                        <a:ext cx="28575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Connector 4"/>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6794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1124744"/>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srgbClr val="FF8000"/>
                </a:solidFill>
              </a:rPr>
              <a:t>Quantification and </a:t>
            </a:r>
            <a:br>
              <a:rPr lang="en-US" altLang="en-US" sz="2400" dirty="0" smtClean="0">
                <a:solidFill>
                  <a:srgbClr val="FF8000"/>
                </a:solidFill>
              </a:rPr>
            </a:br>
            <a:r>
              <a:rPr lang="en-US" altLang="en-US" sz="2400" dirty="0" smtClean="0">
                <a:solidFill>
                  <a:srgbClr val="FF8000"/>
                </a:solidFill>
              </a:rPr>
              <a:t>Normalization</a:t>
            </a:r>
            <a:endParaRPr lang="en-US" altLang="en-US" sz="2400" dirty="0">
              <a:solidFill>
                <a:srgbClr val="FF99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3412916" y="317623"/>
            <a:ext cx="2528256" cy="461665"/>
          </a:xfrm>
          <a:prstGeom prst="rect">
            <a:avLst/>
          </a:prstGeom>
          <a:noFill/>
        </p:spPr>
        <p:txBody>
          <a:bodyPr wrap="none" rtlCol="0">
            <a:spAutoFit/>
          </a:bodyPr>
          <a:lstStyle/>
          <a:p>
            <a:r>
              <a:rPr lang="pt-BR" sz="2400" dirty="0" smtClean="0">
                <a:solidFill>
                  <a:srgbClr val="7030A0"/>
                </a:solidFill>
                <a:latin typeface="Arial Rounded MT Bold" panose="020F0704030504030204" pitchFamily="34" charset="0"/>
              </a:rPr>
              <a:t>Standard Curve</a:t>
            </a:r>
            <a:endParaRPr lang="pt-BR" sz="2400" dirty="0">
              <a:solidFill>
                <a:srgbClr val="7030A0"/>
              </a:solidFill>
              <a:latin typeface="Arial Rounded MT Bold" panose="020F0704030504030204" pitchFamily="34" charset="0"/>
            </a:endParaRPr>
          </a:p>
        </p:txBody>
      </p:sp>
      <p:pic>
        <p:nvPicPr>
          <p:cNvPr id="11268" name="Picture 4" descr="http://www.thermoscientificbio.com/uploadedImages/Products/Reverse_Transcription__RT-PCR_and_RT-qPCR/Reverse_Transcription_Enzymes_and_cDNA_Synthesis_Kit/k164_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506867"/>
            <a:ext cx="5642510" cy="2108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12916" y="4149080"/>
            <a:ext cx="4694234" cy="646331"/>
          </a:xfrm>
          <a:prstGeom prst="rect">
            <a:avLst/>
          </a:prstGeom>
          <a:noFill/>
        </p:spPr>
        <p:txBody>
          <a:bodyPr wrap="none" rtlCol="0">
            <a:spAutoFit/>
          </a:bodyPr>
          <a:lstStyle/>
          <a:p>
            <a:r>
              <a:rPr lang="pt-BR" dirty="0" smtClean="0"/>
              <a:t>Prepare a 2-fold serial </a:t>
            </a:r>
            <a:r>
              <a:rPr lang="pt-BR" dirty="0" err="1" smtClean="0"/>
              <a:t>dilution</a:t>
            </a:r>
            <a:r>
              <a:rPr lang="pt-BR" dirty="0" smtClean="0"/>
              <a:t> </a:t>
            </a:r>
            <a:r>
              <a:rPr lang="pt-BR" dirty="0" err="1" smtClean="0"/>
              <a:t>of</a:t>
            </a:r>
            <a:r>
              <a:rPr lang="pt-BR" dirty="0" smtClean="0"/>
              <a:t> a DNA </a:t>
            </a:r>
            <a:r>
              <a:rPr lang="pt-BR" dirty="0" err="1" smtClean="0"/>
              <a:t>sample</a:t>
            </a:r>
            <a:r>
              <a:rPr lang="pt-BR" dirty="0" smtClean="0"/>
              <a:t>:</a:t>
            </a:r>
          </a:p>
          <a:p>
            <a:endParaRPr lang="pt-BR" dirty="0"/>
          </a:p>
        </p:txBody>
      </p:sp>
      <p:pic>
        <p:nvPicPr>
          <p:cNvPr id="11272" name="Picture 8" descr="http://www.science-projects.com/SD2fol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812" y="4653136"/>
            <a:ext cx="3182468" cy="13853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70161" y="6038447"/>
            <a:ext cx="5773840" cy="646331"/>
          </a:xfrm>
          <a:prstGeom prst="rect">
            <a:avLst/>
          </a:prstGeom>
          <a:noFill/>
        </p:spPr>
        <p:txBody>
          <a:bodyPr wrap="square" rtlCol="0">
            <a:spAutoFit/>
          </a:bodyPr>
          <a:lstStyle/>
          <a:p>
            <a:r>
              <a:rPr lang="pt-BR" dirty="0" err="1" smtClean="0"/>
              <a:t>Recomendation</a:t>
            </a:r>
            <a:r>
              <a:rPr lang="pt-BR" dirty="0" smtClean="0"/>
              <a:t>: </a:t>
            </a:r>
            <a:r>
              <a:rPr lang="pt-BR" dirty="0" err="1" smtClean="0"/>
              <a:t>add</a:t>
            </a:r>
            <a:r>
              <a:rPr lang="pt-BR" dirty="0" smtClean="0"/>
              <a:t> </a:t>
            </a:r>
            <a:r>
              <a:rPr lang="pt-BR" dirty="0" err="1" smtClean="0"/>
              <a:t>always</a:t>
            </a:r>
            <a:r>
              <a:rPr lang="pt-BR" dirty="0" smtClean="0"/>
              <a:t> a standard curve in </a:t>
            </a:r>
            <a:r>
              <a:rPr lang="pt-BR" dirty="0" err="1" smtClean="0"/>
              <a:t>every</a:t>
            </a:r>
            <a:r>
              <a:rPr lang="pt-BR" dirty="0" smtClean="0"/>
              <a:t> </a:t>
            </a:r>
            <a:r>
              <a:rPr lang="pt-BR" dirty="0" err="1" smtClean="0"/>
              <a:t>run</a:t>
            </a:r>
            <a:endParaRPr lang="pt-BR" dirty="0" smtClean="0"/>
          </a:p>
          <a:p>
            <a:endParaRPr lang="pt-BR" dirty="0"/>
          </a:p>
        </p:txBody>
      </p:sp>
    </p:spTree>
    <p:extLst>
      <p:ext uri="{BB962C8B-B14F-4D97-AF65-F5344CB8AC3E}">
        <p14:creationId xmlns:p14="http://schemas.microsoft.com/office/powerpoint/2010/main" val="12458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9194" y="6084004"/>
            <a:ext cx="1791068" cy="369332"/>
          </a:xfrm>
          <a:prstGeom prst="rect">
            <a:avLst/>
          </a:prstGeom>
        </p:spPr>
        <p:txBody>
          <a:bodyPr wrap="none">
            <a:spAutoFit/>
          </a:bodyPr>
          <a:lstStyle/>
          <a:p>
            <a:r>
              <a:rPr lang="en-US" b="1" i="1" dirty="0"/>
              <a:t>E </a:t>
            </a:r>
            <a:r>
              <a:rPr lang="en-US" b="1" dirty="0"/>
              <a:t>= 10 [–1/slope]</a:t>
            </a:r>
          </a:p>
        </p:txBody>
      </p:sp>
      <p:pic>
        <p:nvPicPr>
          <p:cNvPr id="3789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021" t="13199" r="17693" b="7136"/>
          <a:stretch/>
        </p:blipFill>
        <p:spPr bwMode="auto">
          <a:xfrm>
            <a:off x="2065792" y="404664"/>
            <a:ext cx="5292927"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30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620688"/>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mtClean="0">
                <a:solidFill>
                  <a:srgbClr val="FF8000"/>
                </a:solidFill>
              </a:rPr>
              <a:t>What is Real-Time PCR used for?</a:t>
            </a:r>
            <a:endParaRPr lang="en-US" altLang="en-US">
              <a:solidFill>
                <a:srgbClr val="FF8000"/>
              </a:solidFill>
            </a:endParaRPr>
          </a:p>
        </p:txBody>
      </p:sp>
      <p:sp>
        <p:nvSpPr>
          <p:cNvPr id="3" name="Rectangle 3"/>
          <p:cNvSpPr txBox="1">
            <a:spLocks noChangeArrowheads="1"/>
          </p:cNvSpPr>
          <p:nvPr/>
        </p:nvSpPr>
        <p:spPr>
          <a:xfrm>
            <a:off x="3200400" y="639738"/>
            <a:ext cx="5867400" cy="48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sz="2400" b="1" dirty="0" smtClean="0"/>
              <a:t>Real-Time PCR has become a cornerstone of molecular biology:</a:t>
            </a:r>
          </a:p>
          <a:p>
            <a:pPr>
              <a:buFontTx/>
              <a:buNone/>
            </a:pPr>
            <a:endParaRPr lang="en-US" altLang="en-US" sz="2400" b="1" dirty="0" smtClean="0"/>
          </a:p>
          <a:p>
            <a:r>
              <a:rPr lang="en-US" altLang="en-US" sz="2400" b="1" u="sng" dirty="0" smtClean="0">
                <a:solidFill>
                  <a:srgbClr val="7030A0"/>
                </a:solidFill>
              </a:rPr>
              <a:t>Gene expression analysis</a:t>
            </a:r>
          </a:p>
          <a:p>
            <a:pPr lvl="1"/>
            <a:r>
              <a:rPr lang="en-US" altLang="en-US" sz="2400" dirty="0" smtClean="0"/>
              <a:t>Medical research (SNP, tumor and normal, signaling pathway)</a:t>
            </a:r>
          </a:p>
          <a:p>
            <a:pPr lvl="1"/>
            <a:r>
              <a:rPr lang="en-US" altLang="en-US" sz="2400" dirty="0" smtClean="0"/>
              <a:t>Drug research</a:t>
            </a:r>
          </a:p>
          <a:p>
            <a:r>
              <a:rPr lang="en-US" altLang="en-US" sz="2400" b="1" dirty="0" smtClean="0"/>
              <a:t>Disease diagnosis</a:t>
            </a:r>
          </a:p>
          <a:p>
            <a:pPr lvl="1"/>
            <a:r>
              <a:rPr lang="en-US" altLang="en-US" sz="2400" dirty="0" smtClean="0"/>
              <a:t>Viral quantification</a:t>
            </a:r>
          </a:p>
          <a:p>
            <a:r>
              <a:rPr lang="en-US" altLang="en-US" sz="2400" b="1" dirty="0" smtClean="0"/>
              <a:t>Food testing</a:t>
            </a:r>
          </a:p>
          <a:p>
            <a:pPr lvl="1"/>
            <a:r>
              <a:rPr lang="en-US" altLang="en-US" sz="2400" dirty="0" smtClean="0"/>
              <a:t>Percent GMO food</a:t>
            </a:r>
          </a:p>
          <a:p>
            <a:r>
              <a:rPr lang="en-US" altLang="en-US" sz="2400" b="1" dirty="0" smtClean="0"/>
              <a:t>Transgenic research</a:t>
            </a:r>
          </a:p>
          <a:p>
            <a:pPr lvl="1"/>
            <a:r>
              <a:rPr lang="en-US" altLang="en-US" sz="2400" dirty="0" smtClean="0"/>
              <a:t>Gene copy number</a:t>
            </a:r>
            <a:endParaRPr lang="en-US" altLang="en-US" sz="2400" dirty="0"/>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8459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cstate="print"/>
          <a:srcRect l="8574" t="37032" r="41063" b="13750"/>
          <a:stretch>
            <a:fillRect/>
          </a:stretch>
        </p:blipFill>
        <p:spPr bwMode="auto">
          <a:xfrm>
            <a:off x="827584" y="0"/>
            <a:ext cx="7141680" cy="3924000"/>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l="35611" t="33266" r="35611" b="26375"/>
          <a:stretch>
            <a:fillRect/>
          </a:stretch>
        </p:blipFill>
        <p:spPr bwMode="auto">
          <a:xfrm>
            <a:off x="3059832" y="3905672"/>
            <a:ext cx="374441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248400"/>
            <a:ext cx="1905000" cy="457200"/>
          </a:xfrm>
        </p:spPr>
        <p:txBody>
          <a:bodyPr/>
          <a:lstStyle/>
          <a:p>
            <a:fld id="{BBB609EB-FD75-4068-9CA2-326F6185619A}" type="slidenum">
              <a:rPr lang="en-US" altLang="pt-BR"/>
              <a:pPr/>
              <a:t>51</a:t>
            </a:fld>
            <a:endParaRPr lang="en-US" altLang="pt-BR"/>
          </a:p>
        </p:txBody>
      </p:sp>
      <p:graphicFrame>
        <p:nvGraphicFramePr>
          <p:cNvPr id="4" name="Object 5"/>
          <p:cNvGraphicFramePr>
            <a:graphicFrameLocks noChangeAspect="1"/>
          </p:cNvGraphicFramePr>
          <p:nvPr>
            <p:extLst/>
          </p:nvPr>
        </p:nvGraphicFramePr>
        <p:xfrm>
          <a:off x="251520" y="0"/>
          <a:ext cx="4213744" cy="3227264"/>
        </p:xfrm>
        <a:graphic>
          <a:graphicData uri="http://schemas.openxmlformats.org/presentationml/2006/ole">
            <mc:AlternateContent xmlns:mc="http://schemas.openxmlformats.org/markup-compatibility/2006">
              <mc:Choice xmlns:v="urn:schemas-microsoft-com:vml" Requires="v">
                <p:oleObj spid="_x0000_s34828" name="Chart" r:id="rId4" imgW="5355000" imgH="3189240" progId="Excel.Chart.8">
                  <p:embed/>
                </p:oleObj>
              </mc:Choice>
              <mc:Fallback>
                <p:oleObj name="Chart" r:id="rId4" imgW="5355000" imgH="3189240" progId="Excel.Char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r="21008" b="4793"/>
                      <a:stretch>
                        <a:fillRect/>
                      </a:stretch>
                    </p:blipFill>
                    <p:spPr bwMode="auto">
                      <a:xfrm>
                        <a:off x="251520" y="0"/>
                        <a:ext cx="4213744" cy="3227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extLst/>
          </p:nvPr>
        </p:nvGraphicFramePr>
        <p:xfrm>
          <a:off x="4788024" y="1709541"/>
          <a:ext cx="4012396" cy="4454579"/>
        </p:xfrm>
        <a:graphic>
          <a:graphicData uri="http://schemas.openxmlformats.org/presentationml/2006/ole">
            <mc:AlternateContent xmlns:mc="http://schemas.openxmlformats.org/markup-compatibility/2006">
              <mc:Choice xmlns:v="urn:schemas-microsoft-com:vml" Requires="v">
                <p:oleObj spid="_x0000_s34829" name="Worksheet" r:id="rId7" imgW="5895000" imgH="6134040" progId="Excel.Sheet.8">
                  <p:embed/>
                </p:oleObj>
              </mc:Choice>
              <mc:Fallback>
                <p:oleObj name="Worksheet" r:id="rId7" imgW="5895000" imgH="6134040" progId="Excel.Sheet.8">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1709541"/>
                        <a:ext cx="4012396" cy="44545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04604" y="3613666"/>
            <a:ext cx="2775119" cy="646331"/>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pt-BR" dirty="0"/>
              <a:t>E = 10^(-1/</a:t>
            </a:r>
            <a:r>
              <a:rPr lang="pt-BR" dirty="0" err="1"/>
              <a:t>slope</a:t>
            </a:r>
            <a:r>
              <a:rPr lang="pt-BR" dirty="0" smtClean="0"/>
              <a:t>)</a:t>
            </a:r>
          </a:p>
          <a:p>
            <a:r>
              <a:rPr lang="pt-BR" dirty="0"/>
              <a:t>E = (10^(-1/</a:t>
            </a:r>
            <a:r>
              <a:rPr lang="pt-BR" dirty="0" err="1"/>
              <a:t>slope</a:t>
            </a:r>
            <a:r>
              <a:rPr lang="pt-BR" dirty="0"/>
              <a:t>)-1)*100</a:t>
            </a:r>
          </a:p>
        </p:txBody>
      </p:sp>
      <p:sp>
        <p:nvSpPr>
          <p:cNvPr id="7" name="TextBox 6"/>
          <p:cNvSpPr txBox="1"/>
          <p:nvPr/>
        </p:nvSpPr>
        <p:spPr>
          <a:xfrm>
            <a:off x="204604" y="4581128"/>
            <a:ext cx="3843168" cy="923330"/>
          </a:xfrm>
          <a:prstGeom prst="rect">
            <a:avLst/>
          </a:prstGeom>
          <a:noFill/>
        </p:spPr>
        <p:txBody>
          <a:bodyPr wrap="none" rtlCol="0">
            <a:spAutoFit/>
          </a:bodyPr>
          <a:lstStyle/>
          <a:p>
            <a:pPr>
              <a:lnSpc>
                <a:spcPct val="150000"/>
              </a:lnSpc>
            </a:pPr>
            <a:r>
              <a:rPr lang="pt-BR" i="1" dirty="0" smtClean="0"/>
              <a:t>Ex. </a:t>
            </a:r>
            <a:r>
              <a:rPr lang="pt-BR" i="1" dirty="0" err="1" smtClean="0"/>
              <a:t>slope</a:t>
            </a:r>
            <a:r>
              <a:rPr lang="pt-BR" i="1" dirty="0" smtClean="0"/>
              <a:t> = -3,81</a:t>
            </a:r>
          </a:p>
          <a:p>
            <a:pPr>
              <a:lnSpc>
                <a:spcPct val="150000"/>
              </a:lnSpc>
            </a:pPr>
            <a:r>
              <a:rPr lang="pt-BR" i="1" dirty="0" smtClean="0"/>
              <a:t>efficency= (10</a:t>
            </a:r>
            <a:r>
              <a:rPr lang="pt-BR" i="1" dirty="0"/>
              <a:t>^(-1/-3.81)-1)*100 = </a:t>
            </a:r>
            <a:r>
              <a:rPr lang="pt-BR" i="1" u="sng" dirty="0"/>
              <a:t>83%</a:t>
            </a:r>
          </a:p>
        </p:txBody>
      </p:sp>
      <p:sp>
        <p:nvSpPr>
          <p:cNvPr id="3" name="TextBox 2"/>
          <p:cNvSpPr txBox="1"/>
          <p:nvPr/>
        </p:nvSpPr>
        <p:spPr>
          <a:xfrm>
            <a:off x="251520" y="5764614"/>
            <a:ext cx="2199577" cy="369332"/>
          </a:xfrm>
          <a:prstGeom prst="rect">
            <a:avLst/>
          </a:prstGeom>
          <a:noFill/>
        </p:spPr>
        <p:txBody>
          <a:bodyPr wrap="none" rtlCol="0">
            <a:spAutoFit/>
          </a:bodyPr>
          <a:lstStyle/>
          <a:p>
            <a:r>
              <a:rPr lang="pt-BR" b="1" dirty="0" smtClean="0">
                <a:solidFill>
                  <a:srgbClr val="00B050"/>
                </a:solidFill>
              </a:rPr>
              <a:t>Ideal: efficency </a:t>
            </a:r>
            <a:r>
              <a:rPr lang="sv-SE" b="1" dirty="0" smtClean="0">
                <a:solidFill>
                  <a:srgbClr val="00B050"/>
                </a:solidFill>
              </a:rPr>
              <a:t>&gt;</a:t>
            </a:r>
            <a:r>
              <a:rPr lang="pt-BR" b="1" dirty="0" smtClean="0">
                <a:solidFill>
                  <a:srgbClr val="00B050"/>
                </a:solidFill>
              </a:rPr>
              <a:t>95%</a:t>
            </a:r>
            <a:endParaRPr lang="pt-BR" b="1" dirty="0">
              <a:solidFill>
                <a:srgbClr val="00B050"/>
              </a:solidFill>
            </a:endParaRPr>
          </a:p>
        </p:txBody>
      </p:sp>
      <p:pic>
        <p:nvPicPr>
          <p:cNvPr id="8" name="Picture 7" descr="http://lapoge.ufsc.br/files/fotos/foto_51e1813dabdbf6.5120274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6216" y="11663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76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00" t="20523" r="40106" b="9959"/>
          <a:stretch/>
        </p:blipFill>
        <p:spPr bwMode="auto">
          <a:xfrm>
            <a:off x="539552" y="548680"/>
            <a:ext cx="7964865"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797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4DA419C-14A0-49E2-9467-C586AFA12759}" type="slidenum">
              <a:rPr lang="en-US"/>
              <a:pPr/>
              <a:t>53</a:t>
            </a:fld>
            <a:endParaRPr lang="en-US"/>
          </a:p>
        </p:txBody>
      </p:sp>
      <p:pic>
        <p:nvPicPr>
          <p:cNvPr id="7168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0" name="Text Box 1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1691" name="Text Box 1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1692" name="Text Box 1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1693" name="Text Box 1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1694" name="Line 1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23943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A1D2C3-643C-4661-9F37-AF2DACCD3451}" type="slidenum">
              <a:rPr lang="en-US"/>
              <a:pPr/>
              <a:t>54</a:t>
            </a:fld>
            <a:endParaRPr lang="en-US"/>
          </a:p>
        </p:txBody>
      </p:sp>
      <p:sp>
        <p:nvSpPr>
          <p:cNvPr id="76806" name="Text Box 6"/>
          <p:cNvSpPr txBox="1">
            <a:spLocks noChangeArrowheads="1"/>
          </p:cNvSpPr>
          <p:nvPr/>
        </p:nvSpPr>
        <p:spPr bwMode="auto">
          <a:xfrm>
            <a:off x="593725" y="6540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76813" name="Group 13"/>
          <p:cNvGrpSpPr>
            <a:grpSpLocks/>
          </p:cNvGrpSpPr>
          <p:nvPr/>
        </p:nvGrpSpPr>
        <p:grpSpPr bwMode="auto">
          <a:xfrm>
            <a:off x="1203325" y="639763"/>
            <a:ext cx="7007225" cy="1130300"/>
            <a:chOff x="758" y="403"/>
            <a:chExt cx="4414" cy="712"/>
          </a:xfrm>
        </p:grpSpPr>
        <p:sp>
          <p:nvSpPr>
            <p:cNvPr id="76808" name="Text Box 8"/>
            <p:cNvSpPr txBox="1">
              <a:spLocks noChangeArrowheads="1"/>
            </p:cNvSpPr>
            <p:nvPr/>
          </p:nvSpPr>
          <p:spPr bwMode="auto">
            <a:xfrm>
              <a:off x="2546" y="403"/>
              <a:ext cx="12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solidFill>
                    <a:schemeClr val="tx2"/>
                  </a:solidFill>
                  <a:latin typeface="Symbol" pitchFamily="18" charset="2"/>
                </a:rPr>
                <a:t> DD</a:t>
              </a:r>
              <a:r>
                <a:rPr lang="en-US" sz="4000" b="1">
                  <a:solidFill>
                    <a:schemeClr val="tx2"/>
                  </a:solidFill>
                </a:rPr>
                <a:t>Ct 	</a:t>
              </a:r>
            </a:p>
          </p:txBody>
        </p:sp>
        <p:sp>
          <p:nvSpPr>
            <p:cNvPr id="76809" name="Text Box 9"/>
            <p:cNvSpPr txBox="1">
              <a:spLocks noChangeArrowheads="1"/>
            </p:cNvSpPr>
            <p:nvPr/>
          </p:nvSpPr>
          <p:spPr bwMode="auto">
            <a:xfrm>
              <a:off x="758" y="673"/>
              <a:ext cx="211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EFFICIENCY </a:t>
              </a:r>
            </a:p>
          </p:txBody>
        </p:sp>
        <p:sp>
          <p:nvSpPr>
            <p:cNvPr id="76810" name="Text Box 10"/>
            <p:cNvSpPr txBox="1">
              <a:spLocks noChangeArrowheads="1"/>
            </p:cNvSpPr>
            <p:nvPr/>
          </p:nvSpPr>
          <p:spPr bwMode="auto">
            <a:xfrm>
              <a:off x="3312" y="673"/>
              <a:ext cx="18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t>   METHOD </a:t>
              </a:r>
            </a:p>
          </p:txBody>
        </p:sp>
      </p:grpSp>
      <p:sp>
        <p:nvSpPr>
          <p:cNvPr id="76812" name="Text Box 12"/>
          <p:cNvSpPr txBox="1">
            <a:spLocks noChangeArrowheads="1"/>
          </p:cNvSpPr>
          <p:nvPr/>
        </p:nvSpPr>
        <p:spPr bwMode="auto">
          <a:xfrm>
            <a:off x="2117725" y="4179888"/>
            <a:ext cx="5502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a:latin typeface="Arial" charset="0"/>
              </a:rPr>
              <a:t>APPROXIMATION METHOD</a:t>
            </a:r>
          </a:p>
        </p:txBody>
      </p:sp>
    </p:spTree>
    <p:extLst>
      <p:ext uri="{BB962C8B-B14F-4D97-AF65-F5344CB8AC3E}">
        <p14:creationId xmlns:p14="http://schemas.microsoft.com/office/powerpoint/2010/main" val="340871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5EDC2E1D-1A19-4B23-9C3D-0D072E90394B}" type="slidenum">
              <a:rPr lang="en-US"/>
              <a:pPr/>
              <a:t>55</a:t>
            </a:fld>
            <a:endParaRPr lang="en-US"/>
          </a:p>
        </p:txBody>
      </p:sp>
      <p:pic>
        <p:nvPicPr>
          <p:cNvPr id="90116"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r="27559" b="23997"/>
          <a:stretch>
            <a:fillRect/>
          </a:stretch>
        </p:blipFill>
        <p:spPr bwMode="auto">
          <a:xfrm>
            <a:off x="0" y="0"/>
            <a:ext cx="89154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l="16788" t="90253" r="38832"/>
          <a:stretch>
            <a:fillRect/>
          </a:stretch>
        </p:blipFill>
        <p:spPr bwMode="auto">
          <a:xfrm>
            <a:off x="3352800" y="60960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8" name="Text Box 1030"/>
          <p:cNvSpPr txBox="1">
            <a:spLocks noChangeArrowheads="1"/>
          </p:cNvSpPr>
          <p:nvPr/>
        </p:nvSpPr>
        <p:spPr bwMode="auto">
          <a:xfrm>
            <a:off x="6915150" y="2971800"/>
            <a:ext cx="1455738"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0119" name="Text Box 1031"/>
          <p:cNvSpPr txBox="1">
            <a:spLocks noChangeArrowheads="1"/>
          </p:cNvSpPr>
          <p:nvPr/>
        </p:nvSpPr>
        <p:spPr bwMode="auto">
          <a:xfrm>
            <a:off x="4514850"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0120" name="Text Box 1032"/>
          <p:cNvSpPr txBox="1">
            <a:spLocks noChangeArrowheads="1"/>
          </p:cNvSpPr>
          <p:nvPr/>
        </p:nvSpPr>
        <p:spPr bwMode="auto">
          <a:xfrm>
            <a:off x="4159250" y="26749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0121" name="Text Box 1033"/>
          <p:cNvSpPr txBox="1">
            <a:spLocks noChangeArrowheads="1"/>
          </p:cNvSpPr>
          <p:nvPr/>
        </p:nvSpPr>
        <p:spPr bwMode="auto">
          <a:xfrm>
            <a:off x="5886450" y="20240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0122" name="Line 1034"/>
          <p:cNvSpPr>
            <a:spLocks noChangeShapeType="1"/>
          </p:cNvSpPr>
          <p:nvPr/>
        </p:nvSpPr>
        <p:spPr bwMode="auto">
          <a:xfrm>
            <a:off x="5257800" y="29718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3" name="Line 1035"/>
          <p:cNvSpPr>
            <a:spLocks noChangeShapeType="1"/>
          </p:cNvSpPr>
          <p:nvPr/>
        </p:nvSpPr>
        <p:spPr bwMode="auto">
          <a:xfrm flipV="1">
            <a:off x="6096000" y="17049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4" name="Line 1036"/>
          <p:cNvSpPr>
            <a:spLocks noChangeShapeType="1"/>
          </p:cNvSpPr>
          <p:nvPr/>
        </p:nvSpPr>
        <p:spPr bwMode="auto">
          <a:xfrm>
            <a:off x="5410200"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5" name="Line 1037"/>
          <p:cNvSpPr>
            <a:spLocks noChangeShapeType="1"/>
          </p:cNvSpPr>
          <p:nvPr/>
        </p:nvSpPr>
        <p:spPr bwMode="auto">
          <a:xfrm flipV="1">
            <a:off x="7058025"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0" name="Line 1042"/>
          <p:cNvSpPr>
            <a:spLocks noChangeShapeType="1"/>
          </p:cNvSpPr>
          <p:nvPr/>
        </p:nvSpPr>
        <p:spPr bwMode="auto">
          <a:xfrm>
            <a:off x="4921250" y="3959225"/>
            <a:ext cx="147955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1" name="Line 1043"/>
          <p:cNvSpPr>
            <a:spLocks noChangeShapeType="1"/>
          </p:cNvSpPr>
          <p:nvPr/>
        </p:nvSpPr>
        <p:spPr bwMode="auto">
          <a:xfrm>
            <a:off x="4552950" y="3959225"/>
            <a:ext cx="323850" cy="3175"/>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33" name="Line 1045"/>
          <p:cNvSpPr>
            <a:spLocks noChangeShapeType="1"/>
          </p:cNvSpPr>
          <p:nvPr/>
        </p:nvSpPr>
        <p:spPr bwMode="auto">
          <a:xfrm flipV="1">
            <a:off x="4724400" y="3810000"/>
            <a:ext cx="1828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73008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C84BD26-2D25-4CE6-9CA8-71E612AFC099}" type="slidenum">
              <a:rPr lang="en-US"/>
              <a:pPr/>
              <a:t>56</a:t>
            </a:fld>
            <a:endParaRPr lang="en-US"/>
          </a:p>
        </p:txBody>
      </p:sp>
      <p:graphicFrame>
        <p:nvGraphicFramePr>
          <p:cNvPr id="107522" name="Object 2"/>
          <p:cNvGraphicFramePr>
            <a:graphicFrameLocks noChangeAspect="1"/>
          </p:cNvGraphicFramePr>
          <p:nvPr/>
        </p:nvGraphicFramePr>
        <p:xfrm>
          <a:off x="685800" y="0"/>
          <a:ext cx="7239000" cy="6837363"/>
        </p:xfrm>
        <a:graphic>
          <a:graphicData uri="http://schemas.openxmlformats.org/presentationml/2006/ole">
            <mc:AlternateContent xmlns:mc="http://schemas.openxmlformats.org/markup-compatibility/2006">
              <mc:Choice xmlns:v="urn:schemas-microsoft-com:vml" Requires="v">
                <p:oleObj spid="_x0000_s33809" name="Slide" r:id="rId4" imgW="4572000" imgH="3429000" progId="PowerPoint.Slide.8">
                  <p:embed/>
                </p:oleObj>
              </mc:Choice>
              <mc:Fallback>
                <p:oleObj name="Slide" r:id="rId4" imgW="4572000" imgH="3429000" progId="PowerPoint.Slide.8">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l="42500" t="18889" r="12500" b="24445"/>
                      <a:stretch>
                        <a:fillRect/>
                      </a:stretch>
                    </p:blipFill>
                    <p:spPr bwMode="auto">
                      <a:xfrm>
                        <a:off x="685800" y="0"/>
                        <a:ext cx="7239000" cy="683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4324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fld id="{FE0DEFA6-6BDC-4B8E-B757-C01DC56005B1}" type="slidenum">
              <a:rPr lang="en-US"/>
              <a:pPr/>
              <a:t>57</a:t>
            </a:fld>
            <a:endParaRPr lang="en-US"/>
          </a:p>
        </p:txBody>
      </p:sp>
      <p:pic>
        <p:nvPicPr>
          <p:cNvPr id="93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3569" r="28125" b="23262"/>
          <a:stretch>
            <a:fillRect/>
          </a:stretch>
        </p:blipFill>
        <p:spPr bwMode="auto">
          <a:xfrm>
            <a:off x="0" y="0"/>
            <a:ext cx="57150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3345" r="28125" b="23518"/>
          <a:stretch>
            <a:fillRect/>
          </a:stretch>
        </p:blipFill>
        <p:spPr bwMode="auto">
          <a:xfrm>
            <a:off x="0" y="3462338"/>
            <a:ext cx="5715000"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8" name="Text Box 4"/>
          <p:cNvSpPr txBox="1">
            <a:spLocks noChangeArrowheads="1"/>
          </p:cNvSpPr>
          <p:nvPr/>
        </p:nvSpPr>
        <p:spPr bwMode="auto">
          <a:xfrm>
            <a:off x="2667000" y="3814763"/>
            <a:ext cx="1038225"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93189" name="Text Box 5"/>
          <p:cNvSpPr txBox="1">
            <a:spLocks noChangeArrowheads="1"/>
          </p:cNvSpPr>
          <p:nvPr/>
        </p:nvSpPr>
        <p:spPr bwMode="auto">
          <a:xfrm>
            <a:off x="3736975" y="4594225"/>
            <a:ext cx="120015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93190" name="Line 6"/>
          <p:cNvSpPr>
            <a:spLocks noChangeShapeType="1"/>
          </p:cNvSpPr>
          <p:nvPr/>
        </p:nvSpPr>
        <p:spPr bwMode="auto">
          <a:xfrm flipV="1">
            <a:off x="3860800" y="4440238"/>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 name="Line 7"/>
          <p:cNvSpPr>
            <a:spLocks noChangeShapeType="1"/>
          </p:cNvSpPr>
          <p:nvPr/>
        </p:nvSpPr>
        <p:spPr bwMode="auto">
          <a:xfrm>
            <a:off x="3562350" y="41148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 name="Text Box 8"/>
          <p:cNvSpPr txBox="1">
            <a:spLocks noChangeArrowheads="1"/>
          </p:cNvSpPr>
          <p:nvPr/>
        </p:nvSpPr>
        <p:spPr bwMode="auto">
          <a:xfrm>
            <a:off x="4335463" y="20574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93193" name="Text Box 9"/>
          <p:cNvSpPr txBox="1">
            <a:spLocks noChangeArrowheads="1"/>
          </p:cNvSpPr>
          <p:nvPr/>
        </p:nvSpPr>
        <p:spPr bwMode="auto">
          <a:xfrm>
            <a:off x="2546350" y="395288"/>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93194" name="Line 10"/>
          <p:cNvSpPr>
            <a:spLocks noChangeShapeType="1"/>
          </p:cNvSpPr>
          <p:nvPr/>
        </p:nvSpPr>
        <p:spPr bwMode="auto">
          <a:xfrm>
            <a:off x="3822700" y="685800"/>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 name="Line 11"/>
          <p:cNvSpPr>
            <a:spLocks noChangeShapeType="1"/>
          </p:cNvSpPr>
          <p:nvPr/>
        </p:nvSpPr>
        <p:spPr bwMode="auto">
          <a:xfrm flipV="1">
            <a:off x="4478338" y="17526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Text Box 14"/>
          <p:cNvSpPr txBox="1">
            <a:spLocks noChangeArrowheads="1"/>
          </p:cNvSpPr>
          <p:nvPr/>
        </p:nvSpPr>
        <p:spPr bwMode="auto">
          <a:xfrm>
            <a:off x="2819400" y="5967413"/>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93199" name="Text Box 15"/>
          <p:cNvSpPr txBox="1">
            <a:spLocks noChangeArrowheads="1"/>
          </p:cNvSpPr>
          <p:nvPr/>
        </p:nvSpPr>
        <p:spPr bwMode="auto">
          <a:xfrm>
            <a:off x="1752600" y="25034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
        <p:nvSpPr>
          <p:cNvPr id="93202" name="Text Box 18"/>
          <p:cNvSpPr txBox="1">
            <a:spLocks noChangeArrowheads="1"/>
          </p:cNvSpPr>
          <p:nvPr/>
        </p:nvSpPr>
        <p:spPr bwMode="auto">
          <a:xfrm>
            <a:off x="1752600" y="554672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93203" name="Text Box 19"/>
          <p:cNvSpPr txBox="1">
            <a:spLocks noChangeArrowheads="1"/>
          </p:cNvSpPr>
          <p:nvPr/>
        </p:nvSpPr>
        <p:spPr bwMode="auto">
          <a:xfrm>
            <a:off x="3835400" y="2505075"/>
            <a:ext cx="1193800"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93197" name="Oval 13"/>
          <p:cNvSpPr>
            <a:spLocks noChangeArrowheads="1"/>
          </p:cNvSpPr>
          <p:nvPr/>
        </p:nvSpPr>
        <p:spPr bwMode="auto">
          <a:xfrm>
            <a:off x="2925763" y="2392363"/>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1" name="Oval 17"/>
          <p:cNvSpPr>
            <a:spLocks noChangeArrowheads="1"/>
          </p:cNvSpPr>
          <p:nvPr/>
        </p:nvSpPr>
        <p:spPr bwMode="auto">
          <a:xfrm>
            <a:off x="3921125" y="2401888"/>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6" name="Oval 12"/>
          <p:cNvSpPr>
            <a:spLocks noChangeArrowheads="1"/>
          </p:cNvSpPr>
          <p:nvPr/>
        </p:nvSpPr>
        <p:spPr bwMode="auto">
          <a:xfrm>
            <a:off x="2908300" y="58737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 name="Oval 16"/>
          <p:cNvSpPr>
            <a:spLocks noChangeArrowheads="1"/>
          </p:cNvSpPr>
          <p:nvPr/>
        </p:nvSpPr>
        <p:spPr bwMode="auto">
          <a:xfrm>
            <a:off x="2714625" y="5872163"/>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4" name="Line 20"/>
          <p:cNvSpPr>
            <a:spLocks noChangeShapeType="1"/>
          </p:cNvSpPr>
          <p:nvPr/>
        </p:nvSpPr>
        <p:spPr bwMode="auto">
          <a:xfrm>
            <a:off x="3089275" y="2486025"/>
            <a:ext cx="914400"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 name="Line 22"/>
          <p:cNvSpPr>
            <a:spLocks noChangeShapeType="1"/>
          </p:cNvSpPr>
          <p:nvPr/>
        </p:nvSpPr>
        <p:spPr bwMode="auto">
          <a:xfrm>
            <a:off x="2759075" y="5943600"/>
            <a:ext cx="263525" cy="0"/>
          </a:xfrm>
          <a:prstGeom prst="line">
            <a:avLst/>
          </a:prstGeom>
          <a:noFill/>
          <a:ln w="19050">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7" name="Text Box 23"/>
          <p:cNvSpPr txBox="1">
            <a:spLocks noChangeArrowheads="1"/>
          </p:cNvSpPr>
          <p:nvPr/>
        </p:nvSpPr>
        <p:spPr bwMode="auto">
          <a:xfrm>
            <a:off x="6156325" y="762000"/>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9.70</a:t>
            </a:r>
          </a:p>
        </p:txBody>
      </p:sp>
      <p:sp>
        <p:nvSpPr>
          <p:cNvPr id="93208" name="Text Box 24"/>
          <p:cNvSpPr txBox="1">
            <a:spLocks noChangeArrowheads="1"/>
          </p:cNvSpPr>
          <p:nvPr/>
        </p:nvSpPr>
        <p:spPr bwMode="auto">
          <a:xfrm>
            <a:off x="6148388" y="4114800"/>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-1.7</a:t>
            </a:r>
          </a:p>
        </p:txBody>
      </p:sp>
      <p:sp>
        <p:nvSpPr>
          <p:cNvPr id="93209" name="Text Box 25"/>
          <p:cNvSpPr txBox="1">
            <a:spLocks noChangeArrowheads="1"/>
          </p:cNvSpPr>
          <p:nvPr/>
        </p:nvSpPr>
        <p:spPr bwMode="auto">
          <a:xfrm>
            <a:off x="5867400" y="238125"/>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4" name="Text Box 30"/>
          <p:cNvSpPr txBox="1">
            <a:spLocks noChangeArrowheads="1"/>
          </p:cNvSpPr>
          <p:nvPr/>
        </p:nvSpPr>
        <p:spPr bwMode="auto">
          <a:xfrm>
            <a:off x="5867400" y="3581400"/>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ymbol" pitchFamily="18" charset="2"/>
              </a:rPr>
              <a:t>D</a:t>
            </a:r>
            <a:r>
              <a:rPr lang="en-US"/>
              <a:t> Ct = target - ref</a:t>
            </a:r>
          </a:p>
        </p:txBody>
      </p:sp>
      <p:sp>
        <p:nvSpPr>
          <p:cNvPr id="93215" name="Text Box 31"/>
          <p:cNvSpPr txBox="1">
            <a:spLocks noChangeArrowheads="1"/>
          </p:cNvSpPr>
          <p:nvPr/>
        </p:nvSpPr>
        <p:spPr bwMode="auto">
          <a:xfrm>
            <a:off x="5638800" y="5029200"/>
            <a:ext cx="30876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Difference  = </a:t>
            </a:r>
            <a:r>
              <a:rPr lang="en-US">
                <a:latin typeface="Symbol" pitchFamily="18" charset="2"/>
              </a:rPr>
              <a:t>D</a:t>
            </a:r>
            <a:r>
              <a:rPr lang="en-US"/>
              <a:t>Ct-</a:t>
            </a:r>
            <a:r>
              <a:rPr lang="en-US">
                <a:latin typeface="Symbol" pitchFamily="18" charset="2"/>
              </a:rPr>
              <a:t>D</a:t>
            </a:r>
            <a:r>
              <a:rPr lang="en-US"/>
              <a:t>Ct</a:t>
            </a:r>
          </a:p>
          <a:p>
            <a:r>
              <a:rPr lang="en-US"/>
              <a:t>= </a:t>
            </a:r>
            <a:r>
              <a:rPr lang="en-US">
                <a:latin typeface="Symbol" pitchFamily="18" charset="2"/>
              </a:rPr>
              <a:t>DD</a:t>
            </a:r>
            <a:r>
              <a:rPr lang="en-US"/>
              <a:t>Ct </a:t>
            </a:r>
          </a:p>
          <a:p>
            <a:r>
              <a:rPr lang="en-US"/>
              <a:t>= 9.70-(-1.7)</a:t>
            </a:r>
          </a:p>
          <a:p>
            <a:r>
              <a:rPr lang="en-US"/>
              <a:t>= 11.40</a:t>
            </a:r>
            <a:endParaRPr lang="en-US">
              <a:latin typeface="Symbol" pitchFamily="18" charset="2"/>
            </a:endParaRPr>
          </a:p>
        </p:txBody>
      </p:sp>
      <p:sp>
        <p:nvSpPr>
          <p:cNvPr id="93216" name="Text Box 32"/>
          <p:cNvSpPr txBox="1">
            <a:spLocks noChangeArrowheads="1"/>
          </p:cNvSpPr>
          <p:nvPr/>
        </p:nvSpPr>
        <p:spPr bwMode="auto">
          <a:xfrm>
            <a:off x="915988" y="152400"/>
            <a:ext cx="1157287"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control</a:t>
            </a:r>
          </a:p>
        </p:txBody>
      </p:sp>
      <p:sp>
        <p:nvSpPr>
          <p:cNvPr id="93217" name="Text Box 33"/>
          <p:cNvSpPr txBox="1">
            <a:spLocks noChangeArrowheads="1"/>
          </p:cNvSpPr>
          <p:nvPr/>
        </p:nvSpPr>
        <p:spPr bwMode="auto">
          <a:xfrm>
            <a:off x="915988" y="3676650"/>
            <a:ext cx="1751012"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experiment</a:t>
            </a:r>
          </a:p>
        </p:txBody>
      </p:sp>
    </p:spTree>
    <p:extLst>
      <p:ext uri="{BB962C8B-B14F-4D97-AF65-F5344CB8AC3E}">
        <p14:creationId xmlns:p14="http://schemas.microsoft.com/office/powerpoint/2010/main" val="32624397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F8C24E7-4FD2-4D6A-8EE3-A4329D525293}" type="slidenum">
              <a:rPr lang="en-US"/>
              <a:pPr/>
              <a:t>58</a:t>
            </a:fld>
            <a:endParaRPr lang="en-US"/>
          </a:p>
        </p:txBody>
      </p:sp>
      <p:sp>
        <p:nvSpPr>
          <p:cNvPr id="94212" name="Rectangle 4"/>
          <p:cNvSpPr>
            <a:spLocks noGrp="1" noChangeArrowheads="1"/>
          </p:cNvSpPr>
          <p:nvPr>
            <p:ph type="body" idx="1"/>
          </p:nvPr>
        </p:nvSpPr>
        <p:spPr/>
        <p:txBody>
          <a:bodyPr/>
          <a:lstStyle/>
          <a:p>
            <a:r>
              <a:rPr lang="en-US" sz="2800"/>
              <a:t>2 </a:t>
            </a:r>
            <a:r>
              <a:rPr lang="en-US" sz="2800" b="1" baseline="30000">
                <a:latin typeface="Symbol" pitchFamily="18" charset="2"/>
              </a:rPr>
              <a:t>DD</a:t>
            </a:r>
            <a:r>
              <a:rPr lang="en-US" sz="2800" b="1" baseline="30000">
                <a:latin typeface="Arial Unicode MS" pitchFamily="34" charset="-128"/>
              </a:rPr>
              <a:t>Ct </a:t>
            </a:r>
            <a:r>
              <a:rPr lang="en-US" sz="2800" b="1">
                <a:latin typeface="Arial Unicode MS" pitchFamily="34" charset="-128"/>
              </a:rPr>
              <a:t>variant: assumes </a:t>
            </a:r>
            <a:r>
              <a:rPr lang="en-US" sz="2800"/>
              <a:t>efficiency is 100% Fold change = 2</a:t>
            </a:r>
            <a:r>
              <a:rPr lang="en-US" sz="2800" baseline="30000"/>
              <a:t>11.40</a:t>
            </a:r>
            <a:r>
              <a:rPr lang="en-US" sz="2800"/>
              <a:t> = 2702</a:t>
            </a:r>
          </a:p>
          <a:p>
            <a:endParaRPr lang="en-US" sz="2800"/>
          </a:p>
          <a:p>
            <a:r>
              <a:rPr lang="en-US" sz="2800"/>
              <a:t>But our efficiency for IL1-beta is 93%</a:t>
            </a:r>
          </a:p>
          <a:p>
            <a:pPr lvl="1"/>
            <a:r>
              <a:rPr lang="en-US" sz="2400"/>
              <a:t>Fold change = 1.93</a:t>
            </a:r>
            <a:r>
              <a:rPr lang="en-US" sz="2400" baseline="30000"/>
              <a:t>11.40</a:t>
            </a:r>
            <a:r>
              <a:rPr lang="en-US" sz="2400"/>
              <a:t> = 1800</a:t>
            </a:r>
          </a:p>
          <a:p>
            <a:endParaRPr lang="en-US" sz="2800"/>
          </a:p>
          <a:p>
            <a:r>
              <a:rPr lang="en-US" sz="2800"/>
              <a:t>Pfaffl equation corrected for RPLP0 efficiency </a:t>
            </a:r>
          </a:p>
          <a:p>
            <a:pPr lvl="1"/>
            <a:r>
              <a:rPr lang="en-US" sz="2400"/>
              <a:t>Fold change =  1901</a:t>
            </a:r>
          </a:p>
        </p:txBody>
      </p:sp>
      <p:sp>
        <p:nvSpPr>
          <p:cNvPr id="94214" name="Rectangle 6"/>
          <p:cNvSpPr>
            <a:spLocks noGrp="1" noChangeArrowheads="1"/>
          </p:cNvSpPr>
          <p:nvPr>
            <p:ph type="title"/>
          </p:nvPr>
        </p:nvSpPr>
        <p:spPr>
          <a:noFill/>
          <a:ln/>
        </p:spPr>
        <p:txBody>
          <a:bodyPr/>
          <a:lstStyle/>
          <a:p>
            <a:pPr>
              <a:spcBef>
                <a:spcPct val="50000"/>
              </a:spcBef>
            </a:pPr>
            <a:r>
              <a:rPr lang="en-US" b="1">
                <a:solidFill>
                  <a:schemeClr val="tx1"/>
                </a:solidFill>
                <a:latin typeface="Symbol" pitchFamily="18" charset="2"/>
              </a:rPr>
              <a:t>DD</a:t>
            </a:r>
            <a:r>
              <a:rPr lang="en-US" b="1">
                <a:solidFill>
                  <a:schemeClr val="tx1"/>
                </a:solidFill>
                <a:latin typeface="Arial Unicode MS" pitchFamily="34" charset="-128"/>
              </a:rPr>
              <a:t>Ct = 11.40 for IL1-beta </a:t>
            </a:r>
          </a:p>
        </p:txBody>
      </p:sp>
    </p:spTree>
    <p:extLst>
      <p:ext uri="{BB962C8B-B14F-4D97-AF65-F5344CB8AC3E}">
        <p14:creationId xmlns:p14="http://schemas.microsoft.com/office/powerpoint/2010/main" val="639920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421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942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4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8701716F-BEDE-464B-ADE5-B947D7FC3163}" type="slidenum">
              <a:rPr lang="en-US"/>
              <a:pPr/>
              <a:t>59</a:t>
            </a:fld>
            <a:endParaRPr lang="en-US"/>
          </a:p>
        </p:txBody>
      </p:sp>
      <p:pic>
        <p:nvPicPr>
          <p:cNvPr id="737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27499" b="21498"/>
          <a:stretch>
            <a:fillRect/>
          </a:stretch>
        </p:blipFill>
        <p:spPr bwMode="auto">
          <a:xfrm>
            <a:off x="0" y="0"/>
            <a:ext cx="81534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16788" t="90253" r="38832"/>
          <a:stretch>
            <a:fillRect/>
          </a:stretch>
        </p:blipFill>
        <p:spPr bwMode="auto">
          <a:xfrm>
            <a:off x="0" y="6545263"/>
            <a:ext cx="24384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Text Box 5"/>
          <p:cNvSpPr txBox="1">
            <a:spLocks noChangeArrowheads="1"/>
          </p:cNvSpPr>
          <p:nvPr/>
        </p:nvSpPr>
        <p:spPr bwMode="auto">
          <a:xfrm>
            <a:off x="6240463" y="2971800"/>
            <a:ext cx="1455737"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FF33CC"/>
                </a:solidFill>
              </a:rPr>
              <a:t>IL1-b con</a:t>
            </a:r>
          </a:p>
        </p:txBody>
      </p:sp>
      <p:sp>
        <p:nvSpPr>
          <p:cNvPr id="73734" name="Text Box 6"/>
          <p:cNvSpPr txBox="1">
            <a:spLocks noChangeArrowheads="1"/>
          </p:cNvSpPr>
          <p:nvPr/>
        </p:nvSpPr>
        <p:spPr bwMode="auto">
          <a:xfrm>
            <a:off x="3992563" y="1352550"/>
            <a:ext cx="1038225" cy="3667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solidFill>
                  <a:srgbClr val="9900CC"/>
                </a:solidFill>
              </a:rPr>
              <a:t>IL1-b vit</a:t>
            </a:r>
          </a:p>
        </p:txBody>
      </p:sp>
      <p:sp>
        <p:nvSpPr>
          <p:cNvPr id="73735" name="Line 7"/>
          <p:cNvSpPr>
            <a:spLocks noChangeShapeType="1"/>
          </p:cNvSpPr>
          <p:nvPr/>
        </p:nvSpPr>
        <p:spPr bwMode="auto">
          <a:xfrm>
            <a:off x="4887913" y="1676400"/>
            <a:ext cx="0" cy="228600"/>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Line 8"/>
          <p:cNvSpPr>
            <a:spLocks noChangeShapeType="1"/>
          </p:cNvSpPr>
          <p:nvPr/>
        </p:nvSpPr>
        <p:spPr bwMode="auto">
          <a:xfrm flipV="1">
            <a:off x="6383338" y="2667000"/>
            <a:ext cx="0" cy="3810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7" name="Text Box 9"/>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3738" name="Oval 10"/>
          <p:cNvSpPr>
            <a:spLocks noChangeArrowheads="1"/>
          </p:cNvSpPr>
          <p:nvPr/>
        </p:nvSpPr>
        <p:spPr bwMode="auto">
          <a:xfrm>
            <a:off x="3924300" y="3657600"/>
            <a:ext cx="152400" cy="152400"/>
          </a:xfrm>
          <a:prstGeom prst="ellipse">
            <a:avLst/>
          </a:prstGeom>
          <a:noFill/>
          <a:ln w="38100">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9" name="Oval 11"/>
          <p:cNvSpPr>
            <a:spLocks noChangeArrowheads="1"/>
          </p:cNvSpPr>
          <p:nvPr/>
        </p:nvSpPr>
        <p:spPr bwMode="auto">
          <a:xfrm>
            <a:off x="5619750" y="3657600"/>
            <a:ext cx="152400" cy="1524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0" name="Text Box 12"/>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9900CC"/>
                </a:solidFill>
              </a:rPr>
              <a:t>AFTER N CYCLES: ratio vit/con = (1.93)</a:t>
            </a:r>
            <a:r>
              <a:rPr lang="en-US" sz="2000" b="1" baseline="30000">
                <a:solidFill>
                  <a:srgbClr val="9900CC"/>
                </a:solidFill>
              </a:rPr>
              <a:t>29.63-18.03</a:t>
            </a:r>
            <a:r>
              <a:rPr lang="en-US" sz="2000" b="1">
                <a:solidFill>
                  <a:srgbClr val="9900CC"/>
                </a:solidFill>
              </a:rPr>
              <a:t> =1.93</a:t>
            </a:r>
            <a:r>
              <a:rPr lang="en-US" sz="2000" b="1" baseline="30000">
                <a:solidFill>
                  <a:srgbClr val="9900CC"/>
                </a:solidFill>
              </a:rPr>
              <a:t>11.60  </a:t>
            </a:r>
            <a:r>
              <a:rPr lang="en-US" sz="2000" b="1">
                <a:solidFill>
                  <a:srgbClr val="9900CC"/>
                </a:solidFill>
              </a:rPr>
              <a:t>= 2053</a:t>
            </a:r>
          </a:p>
        </p:txBody>
      </p:sp>
      <p:sp>
        <p:nvSpPr>
          <p:cNvPr id="73741" name="Text Box 13"/>
          <p:cNvSpPr txBox="1">
            <a:spLocks noChangeArrowheads="1"/>
          </p:cNvSpPr>
          <p:nvPr/>
        </p:nvSpPr>
        <p:spPr bwMode="auto">
          <a:xfrm>
            <a:off x="296545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00CC"/>
                </a:solidFill>
              </a:rPr>
              <a:t>av =18.03</a:t>
            </a:r>
          </a:p>
        </p:txBody>
      </p:sp>
      <p:sp>
        <p:nvSpPr>
          <p:cNvPr id="73742" name="Text Box 14"/>
          <p:cNvSpPr txBox="1">
            <a:spLocks noChangeArrowheads="1"/>
          </p:cNvSpPr>
          <p:nvPr/>
        </p:nvSpPr>
        <p:spPr bwMode="auto">
          <a:xfrm>
            <a:off x="4572000" y="333533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CC"/>
                </a:solidFill>
              </a:rPr>
              <a:t>av =29.63</a:t>
            </a:r>
          </a:p>
        </p:txBody>
      </p:sp>
      <p:sp>
        <p:nvSpPr>
          <p:cNvPr id="73743" name="Text Box 15"/>
          <p:cNvSpPr txBox="1">
            <a:spLocks noChangeArrowheads="1"/>
          </p:cNvSpPr>
          <p:nvPr/>
        </p:nvSpPr>
        <p:spPr bwMode="auto">
          <a:xfrm>
            <a:off x="1660525" y="806450"/>
            <a:ext cx="13604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IL1-beta</a:t>
            </a:r>
          </a:p>
        </p:txBody>
      </p:sp>
    </p:spTree>
    <p:extLst>
      <p:ext uri="{BB962C8B-B14F-4D97-AF65-F5344CB8AC3E}">
        <p14:creationId xmlns:p14="http://schemas.microsoft.com/office/powerpoint/2010/main" val="1751612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548680"/>
            <a:ext cx="4572000" cy="2246769"/>
          </a:xfrm>
          <a:prstGeom prst="rect">
            <a:avLst/>
          </a:prstGeom>
        </p:spPr>
        <p:txBody>
          <a:bodyPr>
            <a:spAutoFit/>
          </a:bodyPr>
          <a:lstStyle/>
          <a:p>
            <a:r>
              <a:rPr lang="en-US" altLang="pt-BR" sz="2800" dirty="0" err="1" smtClean="0">
                <a:latin typeface="Arial Rounded MT Bold" panose="020F0704030504030204" pitchFamily="34" charset="0"/>
              </a:rPr>
              <a:t>Taq</a:t>
            </a:r>
            <a:r>
              <a:rPr lang="en-US" altLang="pt-BR" sz="2800" dirty="0" smtClean="0">
                <a:latin typeface="Arial Rounded MT Bold" panose="020F0704030504030204" pitchFamily="34" charset="0"/>
              </a:rPr>
              <a:t> polymerase can only synthesize DNA, so how do we study gene expression (RNA) using </a:t>
            </a:r>
            <a:r>
              <a:rPr lang="en-US" altLang="pt-BR" sz="2800" dirty="0" err="1" smtClean="0">
                <a:latin typeface="Arial Rounded MT Bold" panose="020F0704030504030204" pitchFamily="34" charset="0"/>
              </a:rPr>
              <a:t>qPCR</a:t>
            </a:r>
            <a:r>
              <a:rPr lang="en-US" altLang="pt-BR" sz="2800" dirty="0" smtClean="0">
                <a:latin typeface="Arial Rounded MT Bold" panose="020F0704030504030204" pitchFamily="34" charset="0"/>
              </a:rPr>
              <a:t>?</a:t>
            </a:r>
          </a:p>
        </p:txBody>
      </p:sp>
      <p:sp>
        <p:nvSpPr>
          <p:cNvPr id="3" name="Rectangle 2"/>
          <p:cNvSpPr txBox="1">
            <a:spLocks noChangeArrowheads="1"/>
          </p:cNvSpPr>
          <p:nvPr/>
        </p:nvSpPr>
        <p:spPr>
          <a:xfrm>
            <a:off x="304800" y="332656"/>
            <a:ext cx="2743200" cy="533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FF8000"/>
                </a:solidFill>
              </a:rPr>
              <a:t>What is Real-Time PCR?</a:t>
            </a:r>
            <a:endParaRPr lang="en-US" altLang="en-US" dirty="0">
              <a:solidFill>
                <a:srgbClr val="FF8000"/>
              </a:solidFill>
            </a:endParaRPr>
          </a:p>
        </p:txBody>
      </p:sp>
      <p:cxnSp>
        <p:nvCxnSpPr>
          <p:cNvPr id="4" name="Straight Connector 3"/>
          <p:cNvCxnSpPr/>
          <p:nvPr/>
        </p:nvCxnSpPr>
        <p:spPr>
          <a:xfrm>
            <a:off x="30480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6381097" y="3529203"/>
            <a:ext cx="2397003" cy="707886"/>
          </a:xfrm>
          <a:prstGeom prst="rect">
            <a:avLst/>
          </a:prstGeom>
          <a:noFill/>
        </p:spPr>
        <p:txBody>
          <a:bodyPr wrap="none" rtlCol="0">
            <a:spAutoFit/>
          </a:bodyPr>
          <a:lstStyle/>
          <a:p>
            <a:r>
              <a:rPr lang="pt-BR" sz="2000" dirty="0" smtClean="0">
                <a:solidFill>
                  <a:srgbClr val="7030A0"/>
                </a:solidFill>
              </a:rPr>
              <a:t>Reverse </a:t>
            </a:r>
            <a:r>
              <a:rPr lang="pt-BR" sz="2000" dirty="0" err="1" smtClean="0">
                <a:solidFill>
                  <a:srgbClr val="7030A0"/>
                </a:solidFill>
              </a:rPr>
              <a:t>transcription</a:t>
            </a:r>
            <a:endParaRPr lang="pt-BR" sz="2000" dirty="0" smtClean="0">
              <a:solidFill>
                <a:srgbClr val="7030A0"/>
              </a:solidFill>
            </a:endParaRPr>
          </a:p>
          <a:p>
            <a:r>
              <a:rPr lang="pt-BR" sz="2000" dirty="0" smtClean="0">
                <a:solidFill>
                  <a:srgbClr val="7030A0"/>
                </a:solidFill>
              </a:rPr>
              <a:t>RNA -&gt; DNA (</a:t>
            </a:r>
            <a:r>
              <a:rPr lang="pt-BR" sz="2000" dirty="0" err="1" smtClean="0">
                <a:solidFill>
                  <a:srgbClr val="7030A0"/>
                </a:solidFill>
              </a:rPr>
              <a:t>cDNA</a:t>
            </a:r>
            <a:r>
              <a:rPr lang="pt-BR" sz="2000" dirty="0" smtClean="0">
                <a:solidFill>
                  <a:srgbClr val="7030A0"/>
                </a:solidFill>
              </a:rPr>
              <a:t>)</a:t>
            </a:r>
            <a:endParaRPr lang="pt-BR" sz="2000" dirty="0">
              <a:solidFill>
                <a:srgbClr val="7030A0"/>
              </a:solidFill>
            </a:endParaRPr>
          </a:p>
        </p:txBody>
      </p:sp>
      <p:pic>
        <p:nvPicPr>
          <p:cNvPr id="7" name="Picture 4" descr="R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838" y="2999656"/>
            <a:ext cx="2673193" cy="34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E061C711-F757-409C-8542-40622CEB6ED7}" type="slidenum">
              <a:rPr lang="en-US"/>
              <a:pPr/>
              <a:t>60</a:t>
            </a:fld>
            <a:endParaRPr lang="en-US"/>
          </a:p>
        </p:txBody>
      </p:sp>
      <p:pic>
        <p:nvPicPr>
          <p:cNvPr id="747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27499" b="21498"/>
          <a:stretch>
            <a:fillRect/>
          </a:stretch>
        </p:blipFill>
        <p:spPr bwMode="auto">
          <a:xfrm>
            <a:off x="0" y="0"/>
            <a:ext cx="8229600"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6788" t="90253" r="38832"/>
          <a:stretch>
            <a:fillRect/>
          </a:stretch>
        </p:blipFill>
        <p:spPr bwMode="auto">
          <a:xfrm>
            <a:off x="0" y="6553200"/>
            <a:ext cx="2438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6" name="Text Box 4"/>
          <p:cNvSpPr txBox="1">
            <a:spLocks noChangeArrowheads="1"/>
          </p:cNvSpPr>
          <p:nvPr/>
        </p:nvSpPr>
        <p:spPr bwMode="auto">
          <a:xfrm>
            <a:off x="3581400" y="2751138"/>
            <a:ext cx="12001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RPLP0 vit</a:t>
            </a:r>
          </a:p>
        </p:txBody>
      </p:sp>
      <p:sp>
        <p:nvSpPr>
          <p:cNvPr id="74757" name="Text Box 5"/>
          <p:cNvSpPr txBox="1">
            <a:spLocks noChangeArrowheads="1"/>
          </p:cNvSpPr>
          <p:nvPr/>
        </p:nvSpPr>
        <p:spPr bwMode="auto">
          <a:xfrm>
            <a:off x="5308600" y="2062163"/>
            <a:ext cx="133985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333399"/>
                </a:solidFill>
              </a:rPr>
              <a:t>RPLP0 con</a:t>
            </a:r>
          </a:p>
        </p:txBody>
      </p:sp>
      <p:sp>
        <p:nvSpPr>
          <p:cNvPr id="74758" name="Line 6"/>
          <p:cNvSpPr>
            <a:spLocks noChangeShapeType="1"/>
          </p:cNvSpPr>
          <p:nvPr/>
        </p:nvSpPr>
        <p:spPr bwMode="auto">
          <a:xfrm>
            <a:off x="4679950" y="3048000"/>
            <a:ext cx="0" cy="228600"/>
          </a:xfrm>
          <a:prstGeom prst="line">
            <a:avLst/>
          </a:prstGeom>
          <a:noFill/>
          <a:ln w="2857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Line 7"/>
          <p:cNvSpPr>
            <a:spLocks noChangeShapeType="1"/>
          </p:cNvSpPr>
          <p:nvPr/>
        </p:nvSpPr>
        <p:spPr bwMode="auto">
          <a:xfrm flipV="1">
            <a:off x="5518150" y="1743075"/>
            <a:ext cx="0" cy="381000"/>
          </a:xfrm>
          <a:prstGeom prst="line">
            <a:avLst/>
          </a:prstGeom>
          <a:noFill/>
          <a:ln w="28575">
            <a:solidFill>
              <a:srgbClr val="33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Text Box 8"/>
          <p:cNvSpPr txBox="1">
            <a:spLocks noChangeArrowheads="1"/>
          </p:cNvSpPr>
          <p:nvPr/>
        </p:nvSpPr>
        <p:spPr bwMode="auto">
          <a:xfrm>
            <a:off x="76200" y="50292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t>AFTER N CYCLES: change = (efficiency)</a:t>
            </a:r>
            <a:r>
              <a:rPr lang="en-US" sz="2000" b="1" baseline="30000"/>
              <a:t>n</a:t>
            </a:r>
          </a:p>
        </p:txBody>
      </p:sp>
      <p:sp>
        <p:nvSpPr>
          <p:cNvPr id="74761" name="Text Box 9"/>
          <p:cNvSpPr txBox="1">
            <a:spLocks noChangeArrowheads="1"/>
          </p:cNvSpPr>
          <p:nvPr/>
        </p:nvSpPr>
        <p:spPr bwMode="auto">
          <a:xfrm>
            <a:off x="76200" y="5638800"/>
            <a:ext cx="906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66FF"/>
                </a:solidFill>
              </a:rPr>
              <a:t>AFTER N CYCLES: ratio vit/con = (1.87)</a:t>
            </a:r>
            <a:r>
              <a:rPr lang="en-US" sz="2000" b="1" baseline="30000">
                <a:solidFill>
                  <a:srgbClr val="0066FF"/>
                </a:solidFill>
              </a:rPr>
              <a:t>19.93-19.80</a:t>
            </a:r>
            <a:r>
              <a:rPr lang="en-US" sz="2000" b="1">
                <a:solidFill>
                  <a:srgbClr val="0066FF"/>
                </a:solidFill>
              </a:rPr>
              <a:t> =1.87</a:t>
            </a:r>
            <a:r>
              <a:rPr lang="en-US" sz="2000" b="1" baseline="30000">
                <a:solidFill>
                  <a:srgbClr val="0066FF"/>
                </a:solidFill>
              </a:rPr>
              <a:t>0.13  </a:t>
            </a:r>
            <a:r>
              <a:rPr lang="en-US" sz="2000" b="1">
                <a:solidFill>
                  <a:srgbClr val="0066FF"/>
                </a:solidFill>
              </a:rPr>
              <a:t>= 1.08</a:t>
            </a:r>
          </a:p>
        </p:txBody>
      </p:sp>
      <p:sp>
        <p:nvSpPr>
          <p:cNvPr id="74762" name="Text Box 10"/>
          <p:cNvSpPr txBox="1">
            <a:spLocks noChangeArrowheads="1"/>
          </p:cNvSpPr>
          <p:nvPr/>
        </p:nvSpPr>
        <p:spPr bwMode="auto">
          <a:xfrm>
            <a:off x="1660525" y="806450"/>
            <a:ext cx="1208088" cy="51435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RPLP0</a:t>
            </a:r>
          </a:p>
        </p:txBody>
      </p:sp>
      <p:sp>
        <p:nvSpPr>
          <p:cNvPr id="74763" name="Oval 11"/>
          <p:cNvSpPr>
            <a:spLocks noChangeArrowheads="1"/>
          </p:cNvSpPr>
          <p:nvPr/>
        </p:nvSpPr>
        <p:spPr bwMode="auto">
          <a:xfrm>
            <a:off x="4210050" y="3676650"/>
            <a:ext cx="152400" cy="152400"/>
          </a:xfrm>
          <a:prstGeom prst="ellipse">
            <a:avLst/>
          </a:prstGeom>
          <a:noFill/>
          <a:ln w="381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 name="Oval 12"/>
          <p:cNvSpPr>
            <a:spLocks noChangeArrowheads="1"/>
          </p:cNvSpPr>
          <p:nvPr/>
        </p:nvSpPr>
        <p:spPr bwMode="auto">
          <a:xfrm>
            <a:off x="4264025" y="3689350"/>
            <a:ext cx="152400" cy="152400"/>
          </a:xfrm>
          <a:prstGeom prst="ellipse">
            <a:avLst/>
          </a:prstGeom>
          <a:noFill/>
          <a:ln w="381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Text Box 13"/>
          <p:cNvSpPr txBox="1">
            <a:spLocks noChangeArrowheads="1"/>
          </p:cNvSpPr>
          <p:nvPr/>
        </p:nvSpPr>
        <p:spPr bwMode="auto">
          <a:xfrm>
            <a:off x="3203575" y="33543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FF"/>
                </a:solidFill>
              </a:rPr>
              <a:t>av =19.80</a:t>
            </a:r>
          </a:p>
        </p:txBody>
      </p:sp>
      <p:sp>
        <p:nvSpPr>
          <p:cNvPr id="74766" name="Text Box 14"/>
          <p:cNvSpPr txBox="1">
            <a:spLocks noChangeArrowheads="1"/>
          </p:cNvSpPr>
          <p:nvPr/>
        </p:nvSpPr>
        <p:spPr bwMode="auto">
          <a:xfrm>
            <a:off x="4191000" y="3824288"/>
            <a:ext cx="1193800" cy="366712"/>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0066"/>
                </a:solidFill>
              </a:rPr>
              <a:t>av =19.93</a:t>
            </a:r>
          </a:p>
        </p:txBody>
      </p:sp>
    </p:spTree>
    <p:extLst>
      <p:ext uri="{BB962C8B-B14F-4D97-AF65-F5344CB8AC3E}">
        <p14:creationId xmlns:p14="http://schemas.microsoft.com/office/powerpoint/2010/main" val="34184412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404664"/>
            <a:ext cx="4572000" cy="738664"/>
          </a:xfrm>
          <a:prstGeom prst="rect">
            <a:avLst/>
          </a:prstGeom>
        </p:spPr>
        <p:txBody>
          <a:bodyPr>
            <a:spAutoFit/>
          </a:bodyPr>
          <a:lstStyle/>
          <a:p>
            <a:r>
              <a:rPr lang="en-US" altLang="pt-BR" sz="2400" dirty="0" smtClean="0">
                <a:solidFill>
                  <a:srgbClr val="7030A0"/>
                </a:solidFill>
                <a:latin typeface="Arial Rounded MT Bold" panose="020F0704030504030204" pitchFamily="34" charset="0"/>
              </a:rPr>
              <a:t>“normalizer” gene</a:t>
            </a:r>
          </a:p>
          <a:p>
            <a:endParaRPr lang="en-US" altLang="pt-BR" dirty="0" smtClean="0">
              <a:solidFill>
                <a:srgbClr val="7030A0"/>
              </a:solidFill>
              <a:latin typeface="Arial" charset="0"/>
            </a:endParaRPr>
          </a:p>
        </p:txBody>
      </p:sp>
      <p:sp>
        <p:nvSpPr>
          <p:cNvPr id="3" name="Rectangle 2"/>
          <p:cNvSpPr txBox="1">
            <a:spLocks noChangeArrowheads="1"/>
          </p:cNvSpPr>
          <p:nvPr/>
        </p:nvSpPr>
        <p:spPr>
          <a:xfrm>
            <a:off x="107504" y="779273"/>
            <a:ext cx="2743200" cy="5334000"/>
          </a:xfrm>
          <a:prstGeom prst="rect">
            <a:avLst/>
          </a:prstGeom>
          <a:ln/>
          <a:extLst>
            <a:ext uri="{91240B29-F687-4F45-9708-019B960494DF}">
              <a14:hiddenLine xmlns:a14="http://schemas.microsoft.com/office/drawing/2010/main" w="9525">
                <a:solidFill>
                  <a:srgbClr val="FF8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srgbClr val="FF8000"/>
                </a:solidFill>
              </a:rPr>
              <a:t>Quantification and </a:t>
            </a:r>
            <a:br>
              <a:rPr lang="en-US" altLang="en-US" sz="2400" dirty="0" smtClean="0">
                <a:solidFill>
                  <a:srgbClr val="FF8000"/>
                </a:solidFill>
              </a:rPr>
            </a:br>
            <a:r>
              <a:rPr lang="en-US" altLang="en-US" sz="2400" dirty="0" smtClean="0">
                <a:solidFill>
                  <a:srgbClr val="FF8000"/>
                </a:solidFill>
              </a:rPr>
              <a:t>Normalization</a:t>
            </a:r>
            <a:endParaRPr lang="en-US" altLang="en-US" sz="2400" dirty="0">
              <a:solidFill>
                <a:srgbClr val="FF9900"/>
              </a:solidFill>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3601335956"/>
              </p:ext>
            </p:extLst>
          </p:nvPr>
        </p:nvGraphicFramePr>
        <p:xfrm>
          <a:off x="273584" y="2433752"/>
          <a:ext cx="2411040" cy="1702463"/>
        </p:xfrm>
        <a:graphic>
          <a:graphicData uri="http://schemas.openxmlformats.org/presentationml/2006/ole">
            <mc:AlternateContent xmlns:mc="http://schemas.openxmlformats.org/markup-compatibility/2006">
              <mc:Choice xmlns:v="urn:schemas-microsoft-com:vml" Requires="v">
                <p:oleObj spid="_x0000_s22683" name="Chart" r:id="rId5" imgW="7095936" imgH="5010011" progId="Excel.Chart.8">
                  <p:embed/>
                </p:oleObj>
              </mc:Choice>
              <mc:Fallback>
                <p:oleObj name="Chart" r:id="rId5" imgW="7095936" imgH="5010011" progId="Excel.Chart.8">
                  <p:embed/>
                  <p:pic>
                    <p:nvPicPr>
                      <p:cNvPr id="0" name="Picture 1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84" y="2433752"/>
                        <a:ext cx="2411040" cy="170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a:off x="2771800" y="188640"/>
            <a:ext cx="0" cy="6192688"/>
          </a:xfrm>
          <a:prstGeom prst="line">
            <a:avLst/>
          </a:prstGeom>
        </p:spPr>
        <p:style>
          <a:lnRef idx="3">
            <a:schemeClr val="accent6"/>
          </a:lnRef>
          <a:fillRef idx="0">
            <a:schemeClr val="accent6"/>
          </a:fillRef>
          <a:effectRef idx="2">
            <a:schemeClr val="accent6"/>
          </a:effectRef>
          <a:fontRef idx="minor">
            <a:schemeClr val="tx1"/>
          </a:fontRef>
        </p:style>
      </p:cxnSp>
      <p:sp>
        <p:nvSpPr>
          <p:cNvPr id="8" name="Rectangle 6"/>
          <p:cNvSpPr txBox="1">
            <a:spLocks noChangeArrowheads="1"/>
          </p:cNvSpPr>
          <p:nvPr/>
        </p:nvSpPr>
        <p:spPr>
          <a:xfrm>
            <a:off x="3093946" y="1236473"/>
            <a:ext cx="5940152" cy="441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is-IS" altLang="pt-BR" sz="2200" dirty="0" smtClean="0"/>
              <a:t>Knowing the amount of mRNA in one sample from one specific gene does not tell us much..</a:t>
            </a:r>
          </a:p>
          <a:p>
            <a:pPr>
              <a:lnSpc>
                <a:spcPct val="90000"/>
              </a:lnSpc>
            </a:pPr>
            <a:r>
              <a:rPr lang="is-IS" altLang="pt-BR" sz="2200" dirty="0" smtClean="0"/>
              <a:t>You need to know the total amount of mRNA in your sample</a:t>
            </a:r>
          </a:p>
          <a:p>
            <a:pPr>
              <a:lnSpc>
                <a:spcPct val="90000"/>
              </a:lnSpc>
            </a:pPr>
            <a:r>
              <a:rPr lang="is-IS" altLang="pt-BR" sz="2200" dirty="0" smtClean="0"/>
              <a:t>You also dont know how much the mRNA level has changed compared to other mRNA levels</a:t>
            </a:r>
          </a:p>
          <a:p>
            <a:pPr>
              <a:lnSpc>
                <a:spcPct val="90000"/>
              </a:lnSpc>
            </a:pPr>
            <a:r>
              <a:rPr lang="is-IS" altLang="pt-BR" sz="2200" dirty="0" smtClean="0">
                <a:solidFill>
                  <a:srgbClr val="0070C0"/>
                </a:solidFill>
              </a:rPr>
              <a:t>Example:</a:t>
            </a:r>
          </a:p>
          <a:p>
            <a:pPr>
              <a:lnSpc>
                <a:spcPct val="90000"/>
              </a:lnSpc>
              <a:buFontTx/>
              <a:buNone/>
            </a:pPr>
            <a:r>
              <a:rPr lang="is-IS" altLang="pt-BR" sz="2200" dirty="0" smtClean="0">
                <a:solidFill>
                  <a:srgbClr val="0070C0"/>
                </a:solidFill>
              </a:rPr>
              <a:t>mRNA levels of a gene increase 2x after induction</a:t>
            </a:r>
          </a:p>
          <a:p>
            <a:pPr>
              <a:lnSpc>
                <a:spcPct val="90000"/>
              </a:lnSpc>
              <a:buFontTx/>
              <a:buNone/>
            </a:pPr>
            <a:endParaRPr lang="is-IS" altLang="pt-BR" sz="2200" dirty="0" smtClean="0"/>
          </a:p>
          <a:p>
            <a:pPr>
              <a:lnSpc>
                <a:spcPct val="90000"/>
              </a:lnSpc>
            </a:pPr>
            <a:endParaRPr lang="is-IS" altLang="pt-BR" sz="2200" dirty="0"/>
          </a:p>
        </p:txBody>
      </p:sp>
      <p:sp>
        <p:nvSpPr>
          <p:cNvPr id="9" name="TextBox 8"/>
          <p:cNvSpPr txBox="1"/>
          <p:nvPr/>
        </p:nvSpPr>
        <p:spPr>
          <a:xfrm>
            <a:off x="3059833" y="4149080"/>
            <a:ext cx="5832648" cy="2806922"/>
          </a:xfrm>
          <a:prstGeom prst="rect">
            <a:avLst/>
          </a:prstGeom>
          <a:noFill/>
        </p:spPr>
        <p:txBody>
          <a:bodyPr wrap="square" rtlCol="0">
            <a:spAutoFit/>
          </a:bodyPr>
          <a:lstStyle/>
          <a:p>
            <a:pPr>
              <a:lnSpc>
                <a:spcPct val="90000"/>
              </a:lnSpc>
            </a:pPr>
            <a:r>
              <a:rPr lang="is-IS" altLang="pt-BR" sz="2000" i="1" dirty="0" smtClean="0">
                <a:solidFill>
                  <a:srgbClr val="0070C0"/>
                </a:solidFill>
              </a:rPr>
              <a:t>It is possable that all (1) genexpression in the cell has increased (2) the induced samples contained more total mRNA</a:t>
            </a:r>
          </a:p>
          <a:p>
            <a:pPr>
              <a:lnSpc>
                <a:spcPct val="90000"/>
              </a:lnSpc>
            </a:pPr>
            <a:endParaRPr lang="is-IS" altLang="pt-BR" sz="2000" i="1" dirty="0" smtClean="0">
              <a:solidFill>
                <a:srgbClr val="0070C0"/>
              </a:solidFill>
            </a:endParaRPr>
          </a:p>
          <a:p>
            <a:pPr>
              <a:lnSpc>
                <a:spcPct val="90000"/>
              </a:lnSpc>
            </a:pPr>
            <a:r>
              <a:rPr lang="is-IS" altLang="pt-BR" dirty="0" smtClean="0">
                <a:solidFill>
                  <a:srgbClr val="0070C0"/>
                </a:solidFill>
                <a:sym typeface="Wingdings" pitchFamily="2" charset="2"/>
              </a:rPr>
              <a:t></a:t>
            </a:r>
            <a:r>
              <a:rPr lang="is-IS" altLang="pt-BR" sz="2400" dirty="0" smtClean="0">
                <a:solidFill>
                  <a:srgbClr val="0070C0"/>
                </a:solidFill>
                <a:sym typeface="Wingdings" pitchFamily="2" charset="2"/>
              </a:rPr>
              <a:t>We have to compare the expression of our gene to another gene which expression is normally constant, </a:t>
            </a:r>
            <a:r>
              <a:rPr lang="is-IS" altLang="pt-BR" sz="2400" u="sng" dirty="0" smtClean="0">
                <a:solidFill>
                  <a:srgbClr val="0070C0"/>
                </a:solidFill>
                <a:sym typeface="Wingdings" pitchFamily="2" charset="2"/>
              </a:rPr>
              <a:t>a housekeeping </a:t>
            </a:r>
            <a:r>
              <a:rPr lang="is-IS" altLang="pt-BR" sz="2400" dirty="0" smtClean="0">
                <a:solidFill>
                  <a:srgbClr val="0070C0"/>
                </a:solidFill>
                <a:sym typeface="Wingdings" pitchFamily="2" charset="2"/>
              </a:rPr>
              <a:t>gene</a:t>
            </a:r>
            <a:r>
              <a:rPr lang="is-IS" altLang="pt-BR" sz="2400" dirty="0" smtClean="0">
                <a:solidFill>
                  <a:srgbClr val="0070C0"/>
                </a:solidFill>
              </a:rPr>
              <a:t>  (ex. TBP, 18S)</a:t>
            </a:r>
          </a:p>
          <a:p>
            <a:endParaRPr lang="pt-BR" dirty="0"/>
          </a:p>
        </p:txBody>
      </p:sp>
    </p:spTree>
    <p:extLst>
      <p:ext uri="{BB962C8B-B14F-4D97-AF65-F5344CB8AC3E}">
        <p14:creationId xmlns:p14="http://schemas.microsoft.com/office/powerpoint/2010/main" val="34611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altLang="pt-BR" dirty="0" smtClean="0">
                <a:solidFill>
                  <a:schemeClr val="accent6">
                    <a:lumMod val="75000"/>
                  </a:schemeClr>
                </a:solidFill>
              </a:rPr>
              <a:t>ΔΔ</a:t>
            </a:r>
            <a:r>
              <a:rPr lang="en-US" altLang="pt-BR" dirty="0" smtClean="0">
                <a:solidFill>
                  <a:schemeClr val="accent6">
                    <a:lumMod val="75000"/>
                  </a:schemeClr>
                </a:solidFill>
                <a:latin typeface="Arial Rounded MT Bold" panose="020F0704030504030204" pitchFamily="34" charset="0"/>
              </a:rPr>
              <a:t>Ct method</a:t>
            </a:r>
            <a:endParaRPr lang="en-US" altLang="pt-BR" dirty="0">
              <a:solidFill>
                <a:schemeClr val="accent6">
                  <a:lumMod val="75000"/>
                </a:schemeClr>
              </a:solidFill>
              <a:latin typeface="Arial Rounded MT Bold" panose="020F0704030504030204" pitchFamily="34" charset="0"/>
            </a:endParaRPr>
          </a:p>
        </p:txBody>
      </p:sp>
      <p:sp>
        <p:nvSpPr>
          <p:cNvPr id="3" name="TextBox 4"/>
          <p:cNvSpPr txBox="1">
            <a:spLocks noChangeArrowheads="1"/>
          </p:cNvSpPr>
          <p:nvPr/>
        </p:nvSpPr>
        <p:spPr bwMode="auto">
          <a:xfrm>
            <a:off x="683568" y="1585912"/>
            <a:ext cx="6527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7200" dirty="0"/>
              <a:t>2</a:t>
            </a:r>
          </a:p>
        </p:txBody>
      </p:sp>
      <p:sp>
        <p:nvSpPr>
          <p:cNvPr id="4" name="TextBox 5"/>
          <p:cNvSpPr txBox="1">
            <a:spLocks noChangeArrowheads="1"/>
          </p:cNvSpPr>
          <p:nvPr/>
        </p:nvSpPr>
        <p:spPr bwMode="auto">
          <a:xfrm>
            <a:off x="1118000" y="1398588"/>
            <a:ext cx="46620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sz="4000" dirty="0"/>
              <a:t>-[</a:t>
            </a:r>
            <a:r>
              <a:rPr lang="en-US" altLang="pt-BR" sz="4000" dirty="0">
                <a:solidFill>
                  <a:srgbClr val="C00000"/>
                </a:solidFill>
              </a:rPr>
              <a:t>(</a:t>
            </a:r>
            <a:r>
              <a:rPr lang="en-US" altLang="pt-BR" sz="4000" dirty="0" err="1" smtClean="0">
                <a:solidFill>
                  <a:srgbClr val="C00000"/>
                </a:solidFill>
              </a:rPr>
              <a:t>Ct</a:t>
            </a:r>
            <a:r>
              <a:rPr lang="en-US" altLang="pt-BR" sz="4000" baseline="-25000" dirty="0" err="1" smtClean="0">
                <a:solidFill>
                  <a:srgbClr val="C00000"/>
                </a:solidFill>
              </a:rPr>
              <a:t>tg</a:t>
            </a:r>
            <a:r>
              <a:rPr lang="en-US" altLang="pt-BR" sz="4000" dirty="0" err="1" smtClean="0">
                <a:solidFill>
                  <a:srgbClr val="C00000"/>
                </a:solidFill>
              </a:rPr>
              <a:t>-Ct</a:t>
            </a:r>
            <a:r>
              <a:rPr lang="en-US" altLang="pt-BR" sz="4000" baseline="-25000" dirty="0" err="1" smtClean="0">
                <a:solidFill>
                  <a:srgbClr val="C00000"/>
                </a:solidFill>
              </a:rPr>
              <a:t>cg</a:t>
            </a:r>
            <a:r>
              <a:rPr lang="en-US" altLang="pt-BR" sz="4000" dirty="0" smtClean="0">
                <a:solidFill>
                  <a:srgbClr val="C00000"/>
                </a:solidFill>
              </a:rPr>
              <a:t>)</a:t>
            </a:r>
            <a:r>
              <a:rPr lang="en-US" altLang="pt-BR" sz="4000" dirty="0" smtClean="0"/>
              <a:t>-</a:t>
            </a:r>
            <a:r>
              <a:rPr lang="en-US" altLang="pt-BR" sz="4000" dirty="0" smtClean="0">
                <a:solidFill>
                  <a:srgbClr val="7030A0"/>
                </a:solidFill>
              </a:rPr>
              <a:t>(</a:t>
            </a:r>
            <a:r>
              <a:rPr lang="en-US" altLang="pt-BR" sz="4000" dirty="0" err="1" smtClean="0">
                <a:solidFill>
                  <a:srgbClr val="7030A0"/>
                </a:solidFill>
              </a:rPr>
              <a:t>Ct</a:t>
            </a:r>
            <a:r>
              <a:rPr lang="en-US" altLang="pt-BR" sz="4000" baseline="-25000" dirty="0" err="1" smtClean="0">
                <a:solidFill>
                  <a:srgbClr val="7030A0"/>
                </a:solidFill>
              </a:rPr>
              <a:t>tg</a:t>
            </a:r>
            <a:r>
              <a:rPr lang="en-US" altLang="pt-BR" sz="4000" dirty="0" err="1" smtClean="0">
                <a:solidFill>
                  <a:srgbClr val="7030A0"/>
                </a:solidFill>
              </a:rPr>
              <a:t>-Ct</a:t>
            </a:r>
            <a:r>
              <a:rPr lang="en-US" altLang="pt-BR" sz="4000" baseline="-25000" dirty="0" err="1" smtClean="0">
                <a:solidFill>
                  <a:srgbClr val="7030A0"/>
                </a:solidFill>
              </a:rPr>
              <a:t>cg</a:t>
            </a:r>
            <a:r>
              <a:rPr lang="en-US" altLang="pt-BR" sz="4000" dirty="0" smtClean="0">
                <a:solidFill>
                  <a:srgbClr val="7030A0"/>
                </a:solidFill>
              </a:rPr>
              <a:t>)</a:t>
            </a:r>
            <a:r>
              <a:rPr lang="en-US" altLang="pt-BR" sz="4000" dirty="0" smtClean="0"/>
              <a:t>]</a:t>
            </a:r>
            <a:endParaRPr lang="en-US" altLang="pt-BR" sz="4000" dirty="0"/>
          </a:p>
        </p:txBody>
      </p:sp>
      <p:sp>
        <p:nvSpPr>
          <p:cNvPr id="5" name="TextBox 8"/>
          <p:cNvSpPr txBox="1">
            <a:spLocks noChangeArrowheads="1"/>
          </p:cNvSpPr>
          <p:nvPr/>
        </p:nvSpPr>
        <p:spPr bwMode="auto">
          <a:xfrm>
            <a:off x="1727129" y="1102158"/>
            <a:ext cx="1262718" cy="369332"/>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smtClean="0"/>
              <a:t>experiment</a:t>
            </a:r>
            <a:endParaRPr lang="en-US" altLang="pt-BR" dirty="0"/>
          </a:p>
        </p:txBody>
      </p:sp>
      <p:sp>
        <p:nvSpPr>
          <p:cNvPr id="6" name="TextBox 9"/>
          <p:cNvSpPr txBox="1">
            <a:spLocks noChangeArrowheads="1"/>
          </p:cNvSpPr>
          <p:nvPr/>
        </p:nvSpPr>
        <p:spPr bwMode="auto">
          <a:xfrm>
            <a:off x="4175401" y="1102158"/>
            <a:ext cx="850169" cy="369332"/>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altLang="pt-BR" dirty="0" smtClean="0"/>
              <a:t>control</a:t>
            </a:r>
            <a:endParaRPr lang="en-US" altLang="pt-BR"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940" y="2657727"/>
            <a:ext cx="4878164" cy="401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92080" y="6319907"/>
            <a:ext cx="330443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b="1" dirty="0" smtClean="0">
                <a:solidFill>
                  <a:srgbClr val="7030A0"/>
                </a:solidFill>
              </a:rPr>
              <a:t>Always in </a:t>
            </a:r>
            <a:r>
              <a:rPr lang="pt-BR" b="1" dirty="0" err="1" smtClean="0">
                <a:solidFill>
                  <a:srgbClr val="7030A0"/>
                </a:solidFill>
              </a:rPr>
              <a:t>duplicate</a:t>
            </a:r>
            <a:r>
              <a:rPr lang="pt-BR" b="1" dirty="0" smtClean="0">
                <a:solidFill>
                  <a:srgbClr val="7030A0"/>
                </a:solidFill>
              </a:rPr>
              <a:t> </a:t>
            </a:r>
            <a:r>
              <a:rPr lang="pt-BR" b="1" dirty="0" err="1" smtClean="0">
                <a:solidFill>
                  <a:srgbClr val="7030A0"/>
                </a:solidFill>
              </a:rPr>
              <a:t>or</a:t>
            </a:r>
            <a:r>
              <a:rPr lang="pt-BR" b="1" dirty="0" smtClean="0">
                <a:solidFill>
                  <a:srgbClr val="7030A0"/>
                </a:solidFill>
              </a:rPr>
              <a:t> </a:t>
            </a:r>
            <a:r>
              <a:rPr lang="pt-BR" b="1" dirty="0" err="1" smtClean="0">
                <a:solidFill>
                  <a:srgbClr val="7030A0"/>
                </a:solidFill>
              </a:rPr>
              <a:t>triplicate</a:t>
            </a:r>
            <a:r>
              <a:rPr lang="pt-BR" b="1" dirty="0" smtClean="0">
                <a:solidFill>
                  <a:srgbClr val="7030A0"/>
                </a:solidFill>
              </a:rPr>
              <a:t>!</a:t>
            </a:r>
            <a:endParaRPr lang="pt-BR" b="1" dirty="0">
              <a:solidFill>
                <a:srgbClr val="7030A0"/>
              </a:solidFill>
            </a:endParaRPr>
          </a:p>
        </p:txBody>
      </p:sp>
      <p:sp>
        <p:nvSpPr>
          <p:cNvPr id="12" name="Text Box 25"/>
          <p:cNvSpPr txBox="1">
            <a:spLocks noChangeArrowheads="1"/>
          </p:cNvSpPr>
          <p:nvPr/>
        </p:nvSpPr>
        <p:spPr bwMode="auto">
          <a:xfrm>
            <a:off x="6169120" y="2630492"/>
            <a:ext cx="2800382" cy="64633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marL="177800" indent="-177800">
              <a:buFont typeface="Symbol" pitchFamily="18" charset="2"/>
              <a:buChar char="D"/>
            </a:pPr>
            <a:r>
              <a:rPr lang="en-US" altLang="pt-BR" dirty="0" smtClean="0"/>
              <a:t>Ct </a:t>
            </a:r>
            <a:r>
              <a:rPr lang="en-US" altLang="pt-BR" dirty="0"/>
              <a:t>= target </a:t>
            </a:r>
            <a:r>
              <a:rPr lang="en-US" altLang="pt-BR" dirty="0" smtClean="0"/>
              <a:t>gene– ref gene</a:t>
            </a:r>
          </a:p>
          <a:p>
            <a:r>
              <a:rPr lang="en-US" altLang="pt-BR" dirty="0" smtClean="0">
                <a:latin typeface="Symbol" pitchFamily="18" charset="2"/>
              </a:rPr>
              <a:t>D</a:t>
            </a:r>
            <a:r>
              <a:rPr lang="en-US" altLang="pt-BR" dirty="0" smtClean="0"/>
              <a:t> Ct = 9.70</a:t>
            </a:r>
            <a:endParaRPr lang="en-US" altLang="pt-BR" dirty="0"/>
          </a:p>
        </p:txBody>
      </p:sp>
      <p:sp>
        <p:nvSpPr>
          <p:cNvPr id="16" name="Text Box 31"/>
          <p:cNvSpPr txBox="1">
            <a:spLocks noChangeArrowheads="1"/>
          </p:cNvSpPr>
          <p:nvPr/>
        </p:nvSpPr>
        <p:spPr bwMode="auto">
          <a:xfrm>
            <a:off x="6134380" y="4338970"/>
            <a:ext cx="269150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dirty="0"/>
              <a:t>Difference  = </a:t>
            </a:r>
            <a:r>
              <a:rPr lang="en-US" altLang="pt-BR" b="1" dirty="0" err="1">
                <a:latin typeface="Symbol" pitchFamily="18" charset="2"/>
              </a:rPr>
              <a:t>D</a:t>
            </a:r>
            <a:r>
              <a:rPr lang="en-US" altLang="pt-BR" b="1" dirty="0" err="1"/>
              <a:t>Ct-</a:t>
            </a:r>
            <a:r>
              <a:rPr lang="en-US" altLang="pt-BR" b="1" dirty="0" err="1">
                <a:latin typeface="Symbol" pitchFamily="18" charset="2"/>
              </a:rPr>
              <a:t>D</a:t>
            </a:r>
            <a:r>
              <a:rPr lang="en-US" altLang="pt-BR" b="1" dirty="0" err="1"/>
              <a:t>Ct</a:t>
            </a:r>
            <a:endParaRPr lang="en-US" altLang="pt-BR" b="1" dirty="0"/>
          </a:p>
          <a:p>
            <a:r>
              <a:rPr lang="en-US" altLang="pt-BR" b="1" dirty="0"/>
              <a:t>= </a:t>
            </a:r>
            <a:r>
              <a:rPr lang="en-US" altLang="pt-BR" b="1" dirty="0" err="1">
                <a:latin typeface="Symbol" pitchFamily="18" charset="2"/>
              </a:rPr>
              <a:t>DD</a:t>
            </a:r>
            <a:r>
              <a:rPr lang="en-US" altLang="pt-BR" b="1" dirty="0" err="1"/>
              <a:t>Ct</a:t>
            </a:r>
            <a:r>
              <a:rPr lang="en-US" altLang="pt-BR" b="1" dirty="0"/>
              <a:t> </a:t>
            </a:r>
          </a:p>
          <a:p>
            <a:r>
              <a:rPr lang="en-US" altLang="pt-BR" b="1" dirty="0"/>
              <a:t>= </a:t>
            </a:r>
            <a:r>
              <a:rPr lang="en-US" altLang="pt-BR" b="1" dirty="0" smtClean="0"/>
              <a:t>9.70-</a:t>
            </a:r>
            <a:r>
              <a:rPr lang="en-US" altLang="pt-BR" b="1" dirty="0"/>
              <a:t>(-1.7)</a:t>
            </a:r>
          </a:p>
          <a:p>
            <a:r>
              <a:rPr lang="en-US" altLang="pt-BR" b="1" dirty="0"/>
              <a:t>= </a:t>
            </a:r>
            <a:r>
              <a:rPr lang="en-US" altLang="pt-BR" b="1" dirty="0" smtClean="0"/>
              <a:t>11.40</a:t>
            </a:r>
          </a:p>
          <a:p>
            <a:r>
              <a:rPr lang="en-US" altLang="pt-BR" b="1" dirty="0" smtClean="0"/>
              <a:t>Fold change = 2</a:t>
            </a:r>
            <a:r>
              <a:rPr lang="en-US" altLang="pt-BR" b="1" baseline="30000" dirty="0" smtClean="0"/>
              <a:t>11.40</a:t>
            </a:r>
            <a:r>
              <a:rPr lang="en-US" altLang="pt-BR" b="1" dirty="0" smtClean="0"/>
              <a:t> = 2702</a:t>
            </a:r>
          </a:p>
          <a:p>
            <a:endParaRPr lang="en-US" altLang="pt-BR" b="1" dirty="0">
              <a:latin typeface="Symbol" pitchFamily="18" charset="2"/>
            </a:endParaRPr>
          </a:p>
        </p:txBody>
      </p:sp>
      <p:sp>
        <p:nvSpPr>
          <p:cNvPr id="17" name="Text Box 25"/>
          <p:cNvSpPr txBox="1">
            <a:spLocks noChangeArrowheads="1"/>
          </p:cNvSpPr>
          <p:nvPr/>
        </p:nvSpPr>
        <p:spPr bwMode="auto">
          <a:xfrm>
            <a:off x="6156176" y="3383793"/>
            <a:ext cx="2800382" cy="646331"/>
          </a:xfrm>
          <a:prstGeom prst="rect">
            <a:avLst/>
          </a:prstGeom>
          <a:ln/>
        </p:spPr>
        <p:style>
          <a:lnRef idx="2">
            <a:schemeClr val="accent4"/>
          </a:lnRef>
          <a:fillRef idx="1">
            <a:schemeClr val="lt1"/>
          </a:fillRef>
          <a:effectRef idx="0">
            <a:schemeClr val="accent4"/>
          </a:effectRef>
          <a:fontRef idx="minor">
            <a:schemeClr val="dk1"/>
          </a:fontRef>
        </p:style>
        <p:txBody>
          <a:bodyPr wrap="none">
            <a:spAutoFit/>
          </a:bodyPr>
          <a:lstStyle/>
          <a:p>
            <a:pPr marL="177800" indent="-177800">
              <a:buFont typeface="Symbol" pitchFamily="18" charset="2"/>
              <a:buChar char="D"/>
            </a:pPr>
            <a:r>
              <a:rPr lang="en-US" altLang="pt-BR" dirty="0" smtClean="0"/>
              <a:t>Ct </a:t>
            </a:r>
            <a:r>
              <a:rPr lang="en-US" altLang="pt-BR" dirty="0"/>
              <a:t>= target </a:t>
            </a:r>
            <a:r>
              <a:rPr lang="en-US" altLang="pt-BR" dirty="0" smtClean="0"/>
              <a:t>gene– ref gene</a:t>
            </a:r>
          </a:p>
          <a:p>
            <a:r>
              <a:rPr lang="en-US" altLang="pt-BR" dirty="0" smtClean="0">
                <a:latin typeface="Symbol" pitchFamily="18" charset="2"/>
              </a:rPr>
              <a:t>D</a:t>
            </a:r>
            <a:r>
              <a:rPr lang="en-US" altLang="pt-BR" dirty="0" smtClean="0"/>
              <a:t> Ct = -1.70</a:t>
            </a:r>
            <a:endParaRPr lang="en-US" altLang="pt-BR" dirty="0"/>
          </a:p>
        </p:txBody>
      </p:sp>
      <p:sp>
        <p:nvSpPr>
          <p:cNvPr id="18" name="TextBox 17"/>
          <p:cNvSpPr txBox="1"/>
          <p:nvPr/>
        </p:nvSpPr>
        <p:spPr>
          <a:xfrm>
            <a:off x="6169120" y="2181557"/>
            <a:ext cx="471604" cy="369332"/>
          </a:xfrm>
          <a:prstGeom prst="rect">
            <a:avLst/>
          </a:prstGeom>
          <a:noFill/>
        </p:spPr>
        <p:txBody>
          <a:bodyPr wrap="none" rtlCol="0">
            <a:spAutoFit/>
          </a:bodyPr>
          <a:lstStyle/>
          <a:p>
            <a:r>
              <a:rPr lang="pt-BR" dirty="0" err="1" smtClean="0"/>
              <a:t>Ex</a:t>
            </a:r>
            <a:r>
              <a:rPr lang="pt-BR" dirty="0" smtClean="0"/>
              <a:t>!</a:t>
            </a:r>
            <a:endParaRPr lang="pt-BR" dirty="0"/>
          </a:p>
        </p:txBody>
      </p:sp>
      <p:pic>
        <p:nvPicPr>
          <p:cNvPr id="13" name="Picture 12"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35846"/>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084" y="188640"/>
            <a:ext cx="7726795" cy="523220"/>
          </a:xfrm>
          <a:prstGeom prst="rect">
            <a:avLst/>
          </a:prstGeom>
          <a:noFill/>
        </p:spPr>
        <p:txBody>
          <a:bodyPr wrap="none" rtlCol="0">
            <a:spAutoFit/>
          </a:bodyPr>
          <a:lstStyle/>
          <a:p>
            <a:r>
              <a:rPr lang="pt-BR" sz="2800" b="1" dirty="0" smtClean="0">
                <a:solidFill>
                  <a:schemeClr val="accent6">
                    <a:lumMod val="75000"/>
                  </a:schemeClr>
                </a:solidFill>
              </a:rPr>
              <a:t>Calculando a eficiência dos primers em qPCR</a:t>
            </a:r>
            <a:endParaRPr lang="pt-BR" sz="2800" b="1" dirty="0">
              <a:solidFill>
                <a:schemeClr val="accent6">
                  <a:lumMod val="75000"/>
                </a:schemeClr>
              </a:solidFill>
            </a:endParaRPr>
          </a:p>
        </p:txBody>
      </p:sp>
      <p:sp>
        <p:nvSpPr>
          <p:cNvPr id="4" name="TextBox 3"/>
          <p:cNvSpPr txBox="1"/>
          <p:nvPr/>
        </p:nvSpPr>
        <p:spPr>
          <a:xfrm>
            <a:off x="6629901" y="6165304"/>
            <a:ext cx="1556836" cy="369332"/>
          </a:xfrm>
          <a:prstGeom prst="rect">
            <a:avLst/>
          </a:prstGeom>
          <a:noFill/>
        </p:spPr>
        <p:txBody>
          <a:bodyPr wrap="none" rtlCol="0">
            <a:spAutoFit/>
          </a:bodyPr>
          <a:lstStyle/>
          <a:p>
            <a:r>
              <a:rPr lang="pt-BR" dirty="0" smtClean="0"/>
              <a:t>Curva padrão</a:t>
            </a:r>
            <a:endParaRPr lang="pt-BR" dirty="0"/>
          </a:p>
        </p:txBody>
      </p:sp>
      <p:grpSp>
        <p:nvGrpSpPr>
          <p:cNvPr id="5" name="Group 4"/>
          <p:cNvGrpSpPr/>
          <p:nvPr/>
        </p:nvGrpSpPr>
        <p:grpSpPr>
          <a:xfrm>
            <a:off x="2359478" y="2602063"/>
            <a:ext cx="6153742" cy="3354494"/>
            <a:chOff x="0" y="0"/>
            <a:chExt cx="9144000" cy="5808663"/>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29167" b="22926"/>
            <a:stretch>
              <a:fillRect/>
            </a:stretch>
          </p:blipFill>
          <p:spPr bwMode="auto">
            <a:xfrm>
              <a:off x="0" y="0"/>
              <a:ext cx="9144000" cy="580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3"/>
            <p:cNvGrpSpPr>
              <a:grpSpLocks/>
            </p:cNvGrpSpPr>
            <p:nvPr/>
          </p:nvGrpSpPr>
          <p:grpSpPr bwMode="auto">
            <a:xfrm>
              <a:off x="3943350" y="2505075"/>
              <a:ext cx="3594100" cy="190500"/>
              <a:chOff x="2484" y="1578"/>
              <a:chExt cx="2264" cy="120"/>
            </a:xfrm>
          </p:grpSpPr>
          <p:sp>
            <p:nvSpPr>
              <p:cNvPr id="14" name="Oval 8"/>
              <p:cNvSpPr>
                <a:spLocks noChangeArrowheads="1"/>
              </p:cNvSpPr>
              <p:nvPr/>
            </p:nvSpPr>
            <p:spPr bwMode="auto">
              <a:xfrm>
                <a:off x="2484"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5" name="Oval 12"/>
              <p:cNvSpPr>
                <a:spLocks noChangeArrowheads="1"/>
              </p:cNvSpPr>
              <p:nvPr/>
            </p:nvSpPr>
            <p:spPr bwMode="auto">
              <a:xfrm>
                <a:off x="2892" y="1578"/>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6" name="Oval 17"/>
              <p:cNvSpPr>
                <a:spLocks noChangeArrowheads="1"/>
              </p:cNvSpPr>
              <p:nvPr/>
            </p:nvSpPr>
            <p:spPr bwMode="auto">
              <a:xfrm>
                <a:off x="3564"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7" name="Oval 18"/>
              <p:cNvSpPr>
                <a:spLocks noChangeArrowheads="1"/>
              </p:cNvSpPr>
              <p:nvPr/>
            </p:nvSpPr>
            <p:spPr bwMode="auto">
              <a:xfrm>
                <a:off x="3250"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8" name="Oval 19"/>
              <p:cNvSpPr>
                <a:spLocks noChangeArrowheads="1"/>
              </p:cNvSpPr>
              <p:nvPr/>
            </p:nvSpPr>
            <p:spPr bwMode="auto">
              <a:xfrm>
                <a:off x="3976"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19" name="Oval 20"/>
              <p:cNvSpPr>
                <a:spLocks noChangeArrowheads="1"/>
              </p:cNvSpPr>
              <p:nvPr/>
            </p:nvSpPr>
            <p:spPr bwMode="auto">
              <a:xfrm>
                <a:off x="4362" y="1584"/>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sp>
            <p:nvSpPr>
              <p:cNvPr id="20" name="Oval 21"/>
              <p:cNvSpPr>
                <a:spLocks noChangeArrowheads="1"/>
              </p:cNvSpPr>
              <p:nvPr/>
            </p:nvSpPr>
            <p:spPr bwMode="auto">
              <a:xfrm>
                <a:off x="4634" y="1582"/>
                <a:ext cx="114" cy="11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solidFill>
                    <a:srgbClr val="FF6600"/>
                  </a:solidFill>
                </a:endParaRPr>
              </a:p>
            </p:txBody>
          </p:sp>
        </p:grpSp>
        <p:grpSp>
          <p:nvGrpSpPr>
            <p:cNvPr id="8" name="Group 7"/>
            <p:cNvGrpSpPr>
              <a:grpSpLocks/>
            </p:cNvGrpSpPr>
            <p:nvPr/>
          </p:nvGrpSpPr>
          <p:grpSpPr bwMode="auto">
            <a:xfrm>
              <a:off x="2409825" y="609600"/>
              <a:ext cx="1439863" cy="1981200"/>
              <a:chOff x="1518" y="384"/>
              <a:chExt cx="907" cy="1248"/>
            </a:xfrm>
          </p:grpSpPr>
          <p:sp>
            <p:nvSpPr>
              <p:cNvPr id="12" name="Text Box 5"/>
              <p:cNvSpPr txBox="1">
                <a:spLocks noChangeArrowheads="1"/>
              </p:cNvSpPr>
              <p:nvPr/>
            </p:nvSpPr>
            <p:spPr bwMode="auto">
              <a:xfrm>
                <a:off x="1518" y="384"/>
                <a:ext cx="9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b="1">
                    <a:solidFill>
                      <a:srgbClr val="FF6600"/>
                    </a:solidFill>
                  </a:rPr>
                  <a:t>threshold</a:t>
                </a:r>
              </a:p>
            </p:txBody>
          </p:sp>
          <p:sp>
            <p:nvSpPr>
              <p:cNvPr id="13" name="Line 6"/>
              <p:cNvSpPr>
                <a:spLocks noChangeShapeType="1"/>
              </p:cNvSpPr>
              <p:nvPr/>
            </p:nvSpPr>
            <p:spPr bwMode="auto">
              <a:xfrm flipH="1">
                <a:off x="1968" y="624"/>
                <a:ext cx="0" cy="100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grpSp>
          <p:nvGrpSpPr>
            <p:cNvPr id="9" name="Group 27"/>
            <p:cNvGrpSpPr>
              <a:grpSpLocks/>
            </p:cNvGrpSpPr>
            <p:nvPr/>
          </p:nvGrpSpPr>
          <p:grpSpPr bwMode="auto">
            <a:xfrm>
              <a:off x="7448550" y="2581275"/>
              <a:ext cx="890588" cy="1025525"/>
              <a:chOff x="4692" y="1626"/>
              <a:chExt cx="561" cy="646"/>
            </a:xfrm>
          </p:grpSpPr>
          <p:sp>
            <p:nvSpPr>
              <p:cNvPr id="10" name="Line 24"/>
              <p:cNvSpPr>
                <a:spLocks noChangeShapeType="1"/>
              </p:cNvSpPr>
              <p:nvPr/>
            </p:nvSpPr>
            <p:spPr bwMode="auto">
              <a:xfrm flipH="1" flipV="1">
                <a:off x="4692" y="1626"/>
                <a:ext cx="28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Text Box 25"/>
              <p:cNvSpPr txBox="1">
                <a:spLocks noChangeArrowheads="1"/>
              </p:cNvSpPr>
              <p:nvPr/>
            </p:nvSpPr>
            <p:spPr bwMode="auto">
              <a:xfrm>
                <a:off x="4892" y="1984"/>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pt-BR"/>
                  <a:t>Ct </a:t>
                </a:r>
              </a:p>
            </p:txBody>
          </p:sp>
        </p:grpSp>
      </p:grpSp>
      <p:sp>
        <p:nvSpPr>
          <p:cNvPr id="21" name="TextBox 20"/>
          <p:cNvSpPr txBox="1"/>
          <p:nvPr/>
        </p:nvSpPr>
        <p:spPr>
          <a:xfrm>
            <a:off x="831781" y="927304"/>
            <a:ext cx="1947969"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pt-BR" sz="2000" dirty="0" smtClean="0"/>
              <a:t>Ideal: N = N</a:t>
            </a:r>
            <a:r>
              <a:rPr lang="pt-BR" sz="2000" baseline="-25000" dirty="0" smtClean="0"/>
              <a:t>0</a:t>
            </a:r>
            <a:r>
              <a:rPr lang="pt-BR" sz="2000" dirty="0" smtClean="0"/>
              <a:t>.2</a:t>
            </a:r>
            <a:r>
              <a:rPr lang="pt-BR" sz="2000" baseline="30000" dirty="0" smtClean="0"/>
              <a:t>n</a:t>
            </a:r>
            <a:endParaRPr lang="pt-BR" sz="2000" baseline="30000" dirty="0"/>
          </a:p>
        </p:txBody>
      </p:sp>
      <p:sp>
        <p:nvSpPr>
          <p:cNvPr id="22" name="TextBox 21"/>
          <p:cNvSpPr txBox="1"/>
          <p:nvPr/>
        </p:nvSpPr>
        <p:spPr>
          <a:xfrm>
            <a:off x="754970" y="1393037"/>
            <a:ext cx="3736920" cy="1077218"/>
          </a:xfrm>
          <a:prstGeom prst="rect">
            <a:avLst/>
          </a:prstGeom>
          <a:noFill/>
        </p:spPr>
        <p:txBody>
          <a:bodyPr wrap="none" rtlCol="0">
            <a:spAutoFit/>
          </a:bodyPr>
          <a:lstStyle/>
          <a:p>
            <a:r>
              <a:rPr lang="pt-BR" sz="1600" dirty="0" smtClean="0"/>
              <a:t>N = número de moléculas amplificadas</a:t>
            </a:r>
          </a:p>
          <a:p>
            <a:r>
              <a:rPr lang="pt-BR" sz="1600" dirty="0" smtClean="0"/>
              <a:t>N</a:t>
            </a:r>
            <a:r>
              <a:rPr lang="pt-BR" sz="1600" baseline="-25000" dirty="0" smtClean="0"/>
              <a:t>0 </a:t>
            </a:r>
            <a:r>
              <a:rPr lang="pt-BR" sz="1600" dirty="0" smtClean="0"/>
              <a:t>= número de moléculas inicial</a:t>
            </a:r>
          </a:p>
          <a:p>
            <a:r>
              <a:rPr lang="pt-BR" sz="1600" dirty="0" smtClean="0"/>
              <a:t>n = Número de ciclos</a:t>
            </a:r>
          </a:p>
          <a:p>
            <a:endParaRPr lang="pt-BR" sz="1600" dirty="0"/>
          </a:p>
        </p:txBody>
      </p:sp>
      <p:cxnSp>
        <p:nvCxnSpPr>
          <p:cNvPr id="23" name="Straight Connector 22"/>
          <p:cNvCxnSpPr/>
          <p:nvPr/>
        </p:nvCxnSpPr>
        <p:spPr>
          <a:xfrm>
            <a:off x="429318" y="692696"/>
            <a:ext cx="8031114" cy="0"/>
          </a:xfrm>
          <a:prstGeom prst="line">
            <a:avLst/>
          </a:prstGeom>
        </p:spPr>
        <p:style>
          <a:lnRef idx="2">
            <a:schemeClr val="accent2"/>
          </a:lnRef>
          <a:fillRef idx="0">
            <a:schemeClr val="accent2"/>
          </a:fillRef>
          <a:effectRef idx="1">
            <a:schemeClr val="accent2"/>
          </a:effectRef>
          <a:fontRef idx="minor">
            <a:schemeClr val="tx1"/>
          </a:fontRef>
        </p:style>
      </p:cxnSp>
      <p:pic>
        <p:nvPicPr>
          <p:cNvPr id="24" name="Picture 23" descr="http://lapoge.ufsc.br/files/fotos/foto_51e1813dabdbf6.512027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6071"/>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973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28900" y="3363566"/>
            <a:ext cx="3740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pt-BR" sz="3600"/>
              <a:t>Quantification</a:t>
            </a:r>
          </a:p>
          <a:p>
            <a:pPr algn="ctr"/>
            <a:r>
              <a:rPr lang="en-US" altLang="pt-BR" sz="3600"/>
              <a:t>and</a:t>
            </a:r>
          </a:p>
          <a:p>
            <a:pPr algn="ctr"/>
            <a:r>
              <a:rPr lang="en-US" altLang="pt-BR" sz="3600"/>
              <a:t>Normalization</a:t>
            </a:r>
          </a:p>
        </p:txBody>
      </p:sp>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3650" y="980728"/>
            <a:ext cx="35433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06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3314844342"/>
              </p:ext>
            </p:extLst>
          </p:nvPr>
        </p:nvGraphicFramePr>
        <p:xfrm>
          <a:off x="9507" y="266700"/>
          <a:ext cx="3554381" cy="2255665"/>
        </p:xfrm>
        <a:graphic>
          <a:graphicData uri="http://schemas.openxmlformats.org/presentationml/2006/ole">
            <mc:AlternateContent xmlns:mc="http://schemas.openxmlformats.org/markup-compatibility/2006">
              <mc:Choice xmlns:v="urn:schemas-microsoft-com:vml" Requires="v">
                <p:oleObj spid="_x0000_s1223" name="Slide" r:id="rId3" imgW="4572000" imgH="3429000" progId="PowerPoint.Slide.8">
                  <p:embed/>
                </p:oleObj>
              </mc:Choice>
              <mc:Fallback>
                <p:oleObj name="Slide" r:id="rId3" imgW="4572000" imgH="3429000" progId="PowerPoint.Slide.8">
                  <p:embed/>
                  <p:pic>
                    <p:nvPicPr>
                      <p:cNvPr id="0" name="Picture 198"/>
                      <p:cNvPicPr>
                        <a:picLocks noChangeAspect="1" noChangeArrowheads="1"/>
                      </p:cNvPicPr>
                      <p:nvPr/>
                    </p:nvPicPr>
                    <p:blipFill>
                      <a:blip r:embed="rId4">
                        <a:extLst>
                          <a:ext uri="{28A0092B-C50C-407E-A947-70E740481C1C}">
                            <a14:useLocalDpi xmlns:a14="http://schemas.microsoft.com/office/drawing/2010/main" val="0"/>
                          </a:ext>
                        </a:extLst>
                      </a:blip>
                      <a:srcRect b="15384"/>
                      <a:stretch>
                        <a:fillRect/>
                      </a:stretch>
                    </p:blipFill>
                    <p:spPr bwMode="auto">
                      <a:xfrm>
                        <a:off x="9507" y="266700"/>
                        <a:ext cx="3554381" cy="2255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7"/>
          <p:cNvGrpSpPr>
            <a:grpSpLocks/>
          </p:cNvGrpSpPr>
          <p:nvPr/>
        </p:nvGrpSpPr>
        <p:grpSpPr bwMode="auto">
          <a:xfrm>
            <a:off x="349796" y="3055937"/>
            <a:ext cx="8458200" cy="3017837"/>
            <a:chOff x="192" y="1507"/>
            <a:chExt cx="5328" cy="1901"/>
          </a:xfrm>
        </p:grpSpPr>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3334" r="4167"/>
            <a:stretch>
              <a:fillRect/>
            </a:stretch>
          </p:blipFill>
          <p:spPr bwMode="auto">
            <a:xfrm>
              <a:off x="192" y="1507"/>
              <a:ext cx="5328" cy="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240" y="1680"/>
              <a:ext cx="100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cxnSp>
        <p:nvCxnSpPr>
          <p:cNvPr id="7" name="Straight Arrow Connector 6"/>
          <p:cNvCxnSpPr/>
          <p:nvPr/>
        </p:nvCxnSpPr>
        <p:spPr>
          <a:xfrm>
            <a:off x="3707904" y="1772816"/>
            <a:ext cx="615925"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8" name="Picture 7" descr="http://lapoge.ufsc.br/files/fotos/foto_51e1813dabdbf6.512027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0" y="5157192"/>
            <a:ext cx="2160240" cy="15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9853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quantification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60505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7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064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404664"/>
            <a:ext cx="5059362" cy="8636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pt-BR" sz="2800" b="1" smtClean="0">
                <a:solidFill>
                  <a:srgbClr val="000066"/>
                </a:solidFill>
                <a:latin typeface="Verdana" pitchFamily="34" charset="0"/>
              </a:rPr>
              <a:t>What</a:t>
            </a:r>
            <a:r>
              <a:rPr lang="en-US" altLang="pt-BR" sz="2800" b="1" smtClean="0">
                <a:solidFill>
                  <a:srgbClr val="000066"/>
                </a:solidFill>
                <a:latin typeface="Times New Roman"/>
              </a:rPr>
              <a:t>’</a:t>
            </a:r>
            <a:r>
              <a:rPr lang="en-US" altLang="pt-BR" sz="2800" b="1" smtClean="0">
                <a:solidFill>
                  <a:srgbClr val="000066"/>
                </a:solidFill>
                <a:latin typeface="Verdana" pitchFamily="34" charset="0"/>
              </a:rPr>
              <a:t>s Wrong With Agarose Gels?</a:t>
            </a:r>
            <a:endParaRPr lang="en-US" altLang="pt-BR" sz="2800" b="1">
              <a:solidFill>
                <a:srgbClr val="000066"/>
              </a:solidFill>
              <a:latin typeface="Verdana" pitchFamily="34" charset="0"/>
            </a:endParaRPr>
          </a:p>
        </p:txBody>
      </p:sp>
      <p:sp>
        <p:nvSpPr>
          <p:cNvPr id="3" name="Rectangle 3"/>
          <p:cNvSpPr>
            <a:spLocks noChangeArrowheads="1"/>
          </p:cNvSpPr>
          <p:nvPr/>
        </p:nvSpPr>
        <p:spPr bwMode="auto">
          <a:xfrm>
            <a:off x="511324" y="1765152"/>
            <a:ext cx="6927850" cy="2743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defRPr sz="2400">
                <a:solidFill>
                  <a:schemeClr val="tx1"/>
                </a:solidFill>
                <a:latin typeface="Times New Roman" pitchFamily="18" charset="0"/>
                <a:cs typeface="Times New Roman" pitchFamily="18" charset="0"/>
              </a:defRPr>
            </a:lvl1pPr>
            <a:lvl2pPr marL="685800" indent="-22860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543050" indent="-171450">
              <a:defRPr sz="2400">
                <a:solidFill>
                  <a:schemeClr val="tx1"/>
                </a:solidFill>
                <a:latin typeface="Times New Roman" pitchFamily="18" charset="0"/>
                <a:cs typeface="Times New Roman" pitchFamily="18" charset="0"/>
              </a:defRPr>
            </a:lvl4pPr>
            <a:lvl5pPr marL="2000250" indent="-171450">
              <a:defRPr sz="2400">
                <a:solidFill>
                  <a:schemeClr val="tx1"/>
                </a:solidFill>
                <a:latin typeface="Times New Roman" pitchFamily="18" charset="0"/>
                <a:cs typeface="Times New Roman" pitchFamily="18" charset="0"/>
              </a:defRPr>
            </a:lvl5pPr>
            <a:lvl6pPr marL="2457450" indent="-171450" fontAlgn="base">
              <a:spcBef>
                <a:spcPct val="0"/>
              </a:spcBef>
              <a:spcAft>
                <a:spcPct val="0"/>
              </a:spcAft>
              <a:defRPr sz="2400">
                <a:solidFill>
                  <a:schemeClr val="tx1"/>
                </a:solidFill>
                <a:latin typeface="Times New Roman" pitchFamily="18" charset="0"/>
                <a:cs typeface="Times New Roman" pitchFamily="18" charset="0"/>
              </a:defRPr>
            </a:lvl6pPr>
            <a:lvl7pPr marL="2914650" indent="-171450" fontAlgn="base">
              <a:spcBef>
                <a:spcPct val="0"/>
              </a:spcBef>
              <a:spcAft>
                <a:spcPct val="0"/>
              </a:spcAft>
              <a:defRPr sz="2400">
                <a:solidFill>
                  <a:schemeClr val="tx1"/>
                </a:solidFill>
                <a:latin typeface="Times New Roman" pitchFamily="18" charset="0"/>
                <a:cs typeface="Times New Roman" pitchFamily="18" charset="0"/>
              </a:defRPr>
            </a:lvl7pPr>
            <a:lvl8pPr marL="3371850" indent="-171450" fontAlgn="base">
              <a:spcBef>
                <a:spcPct val="0"/>
              </a:spcBef>
              <a:spcAft>
                <a:spcPct val="0"/>
              </a:spcAft>
              <a:defRPr sz="2400">
                <a:solidFill>
                  <a:schemeClr val="tx1"/>
                </a:solidFill>
                <a:latin typeface="Times New Roman" pitchFamily="18" charset="0"/>
                <a:cs typeface="Times New Roman" pitchFamily="18" charset="0"/>
              </a:defRPr>
            </a:lvl8pPr>
            <a:lvl9pPr marL="3829050" indent="-171450" fontAlgn="base">
              <a:spcBef>
                <a:spcPct val="0"/>
              </a:spcBef>
              <a:spcAft>
                <a:spcPct val="0"/>
              </a:spcAft>
              <a:defRPr sz="2400">
                <a:solidFill>
                  <a:schemeClr val="tx1"/>
                </a:solidFill>
                <a:latin typeface="Times New Roman" pitchFamily="18" charset="0"/>
                <a:cs typeface="Times New Roman" pitchFamily="18" charset="0"/>
              </a:defRPr>
            </a:lvl9pPr>
          </a:lstStyle>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Low </a:t>
            </a:r>
            <a:r>
              <a:rPr lang="en-US" altLang="pt-BR" sz="1800" b="1" dirty="0">
                <a:solidFill>
                  <a:srgbClr val="000066"/>
                </a:solidFill>
                <a:latin typeface="Verdana" pitchFamily="34" charset="0"/>
              </a:rPr>
              <a:t>sensitivity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Low </a:t>
            </a:r>
            <a:r>
              <a:rPr lang="en-US" altLang="pt-BR" sz="1800" b="1" dirty="0">
                <a:solidFill>
                  <a:srgbClr val="000066"/>
                </a:solidFill>
                <a:latin typeface="Verdana" pitchFamily="34" charset="0"/>
              </a:rPr>
              <a:t>resolution</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Non-automated</a:t>
            </a:r>
            <a:endParaRPr lang="en-US" altLang="pt-BR" sz="1800" b="1" dirty="0">
              <a:solidFill>
                <a:srgbClr val="000066"/>
              </a:solidFill>
              <a:latin typeface="Verdana" pitchFamily="34" charset="0"/>
            </a:endParaRP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Size-based </a:t>
            </a:r>
            <a:r>
              <a:rPr lang="en-US" altLang="pt-BR" sz="1800" b="1" dirty="0">
                <a:solidFill>
                  <a:srgbClr val="000066"/>
                </a:solidFill>
                <a:latin typeface="Verdana" pitchFamily="34" charset="0"/>
              </a:rPr>
              <a:t>discrimination only</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smtClean="0">
                <a:solidFill>
                  <a:srgbClr val="000066"/>
                </a:solidFill>
                <a:latin typeface="Verdana" pitchFamily="34" charset="0"/>
              </a:rPr>
              <a:t>Results </a:t>
            </a:r>
            <a:r>
              <a:rPr lang="en-US" altLang="pt-BR" sz="1800" b="1" dirty="0">
                <a:solidFill>
                  <a:srgbClr val="000066"/>
                </a:solidFill>
                <a:latin typeface="Verdana" pitchFamily="34" charset="0"/>
              </a:rPr>
              <a:t>are not expressed as numbers</a:t>
            </a:r>
          </a:p>
          <a:p>
            <a:pPr marL="0" indent="0" eaLnBrk="0" hangingPunct="0">
              <a:lnSpc>
                <a:spcPct val="90000"/>
              </a:lnSpc>
              <a:spcBef>
                <a:spcPct val="30000"/>
              </a:spcBef>
              <a:buClr>
                <a:schemeClr val="tx1"/>
              </a:buClr>
              <a:buSzPct val="70000"/>
            </a:pPr>
            <a:r>
              <a:rPr lang="en-US" altLang="pt-BR" sz="1800" b="1" dirty="0" smtClean="0">
                <a:solidFill>
                  <a:srgbClr val="000066"/>
                </a:solidFill>
                <a:latin typeface="Verdana" pitchFamily="34" charset="0"/>
                <a:sym typeface="Wingdings" pitchFamily="2" charset="2"/>
              </a:rPr>
              <a:t> </a:t>
            </a:r>
            <a:r>
              <a:rPr lang="en-US" altLang="pt-BR" sz="1800" b="1" dirty="0">
                <a:solidFill>
                  <a:srgbClr val="000066"/>
                </a:solidFill>
                <a:latin typeface="Verdana" pitchFamily="34" charset="0"/>
                <a:sym typeface="Wingdings" pitchFamily="2" charset="2"/>
              </a:rPr>
              <a:t>based on personal evaluation</a:t>
            </a:r>
            <a:endParaRPr lang="en-US" altLang="pt-BR" sz="1800" b="1" dirty="0">
              <a:solidFill>
                <a:srgbClr val="000066"/>
              </a:solidFill>
              <a:latin typeface="Verdana" pitchFamily="34" charset="0"/>
            </a:endParaRP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dirty="0" err="1">
                <a:solidFill>
                  <a:srgbClr val="000066"/>
                </a:solidFill>
                <a:latin typeface="Verdana" pitchFamily="34" charset="0"/>
              </a:rPr>
              <a:t>Ethidium</a:t>
            </a:r>
            <a:r>
              <a:rPr lang="en-US" altLang="pt-BR" sz="1800" b="1" dirty="0">
                <a:solidFill>
                  <a:srgbClr val="000066"/>
                </a:solidFill>
                <a:latin typeface="Verdana" pitchFamily="34" charset="0"/>
              </a:rPr>
              <a:t> bromide staining is not very quantitative</a:t>
            </a:r>
          </a:p>
          <a:p>
            <a:pPr eaLnBrk="0" hangingPunct="0">
              <a:lnSpc>
                <a:spcPct val="90000"/>
              </a:lnSpc>
              <a:spcBef>
                <a:spcPct val="30000"/>
              </a:spcBef>
              <a:buClr>
                <a:schemeClr val="tx1"/>
              </a:buClr>
              <a:buSzPct val="70000"/>
              <a:buFont typeface="Wingdings" panose="05000000000000000000" pitchFamily="2" charset="2"/>
              <a:buChar char="§"/>
            </a:pPr>
            <a:r>
              <a:rPr lang="en-US" altLang="pt-BR" sz="1800" b="1" u="sng" dirty="0">
                <a:solidFill>
                  <a:srgbClr val="000066"/>
                </a:solidFill>
                <a:latin typeface="Verdana" pitchFamily="34" charset="0"/>
              </a:rPr>
              <a:t>End point analysis</a:t>
            </a:r>
          </a:p>
        </p:txBody>
      </p:sp>
      <p:sp>
        <p:nvSpPr>
          <p:cNvPr id="4" name="AutoShape 4"/>
          <p:cNvSpPr>
            <a:spLocks noChangeArrowheads="1"/>
          </p:cNvSpPr>
          <p:nvPr/>
        </p:nvSpPr>
        <p:spPr bwMode="auto">
          <a:xfrm>
            <a:off x="6479530" y="1868339"/>
            <a:ext cx="192088"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 name="AutoShape 5"/>
          <p:cNvSpPr>
            <a:spLocks noChangeArrowheads="1"/>
          </p:cNvSpPr>
          <p:nvPr/>
        </p:nvSpPr>
        <p:spPr bwMode="auto">
          <a:xfrm>
            <a:off x="7157393" y="1868339"/>
            <a:ext cx="192087" cy="63500"/>
          </a:xfrm>
          <a:prstGeom prst="octagon">
            <a:avLst>
              <a:gd name="adj" fmla="val 29282"/>
            </a:avLst>
          </a:prstGeom>
          <a:solidFill>
            <a:srgbClr val="0000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505" y="642789"/>
            <a:ext cx="2319338"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0395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606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0397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cstate="print">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3755065102"/>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cstate="print">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410693723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a:r>
              <a:rPr lang="en-US" sz="4200" b="1"/>
              <a:t>Endogenous control gene:</a:t>
            </a:r>
            <a:br>
              <a:rPr lang="en-US" sz="4200" b="1"/>
            </a:br>
            <a:endParaRPr lang="en-US" sz="4200" b="1"/>
          </a:p>
        </p:txBody>
      </p:sp>
      <p:sp>
        <p:nvSpPr>
          <p:cNvPr id="9219" name="Content Placeholder 2"/>
          <p:cNvSpPr>
            <a:spLocks noGrp="1"/>
          </p:cNvSpPr>
          <p:nvPr>
            <p:ph idx="1"/>
          </p:nvPr>
        </p:nvSpPr>
        <p:spPr>
          <a:xfrm>
            <a:off x="892969" y="1232297"/>
            <a:ext cx="7358063" cy="5197078"/>
          </a:xfrm>
        </p:spPr>
        <p:txBody>
          <a:bodyPr/>
          <a:lstStyle/>
          <a:p>
            <a:pPr marL="401822" indent="-401822">
              <a:buFontTx/>
              <a:buChar char="•"/>
            </a:pPr>
            <a:r>
              <a:rPr lang="en-US" sz="2500"/>
              <a:t>Present in all experimental samples</a:t>
            </a:r>
          </a:p>
          <a:p>
            <a:pPr marL="401822" indent="-401822">
              <a:buFontTx/>
              <a:buChar char="•"/>
            </a:pPr>
            <a:r>
              <a:rPr lang="en-US" sz="2500"/>
              <a:t>Expression does not vary between treatments, tissues, age, etc. i.e. constant expression levels </a:t>
            </a:r>
          </a:p>
          <a:p>
            <a:pPr marL="401822" indent="-401822">
              <a:buFontTx/>
              <a:buChar char="•"/>
            </a:pPr>
            <a:r>
              <a:rPr lang="en-US" sz="2500"/>
              <a:t>By using an endogenous control as an active reference you can normalize quantification of mRNA target for differences in the amount of total RNA added to each sample. i.e. loading control</a:t>
            </a:r>
          </a:p>
          <a:p>
            <a:pPr marL="401822" indent="-401822">
              <a:buFontTx/>
              <a:buChar char="•"/>
            </a:pPr>
            <a:r>
              <a:rPr lang="en-US" sz="2500"/>
              <a:t>Commonly used: </a:t>
            </a:r>
            <a:r>
              <a:rPr lang="en-US" sz="2500" i="1"/>
              <a:t>18S or 25S rRNA, actin, GAPDH, ubiquitin</a:t>
            </a:r>
            <a:r>
              <a:rPr lang="en-US" sz="2500"/>
              <a:t>, etc </a:t>
            </a:r>
          </a:p>
        </p:txBody>
      </p:sp>
    </p:spTree>
    <p:extLst>
      <p:ext uri="{BB962C8B-B14F-4D97-AF65-F5344CB8AC3E}">
        <p14:creationId xmlns:p14="http://schemas.microsoft.com/office/powerpoint/2010/main" val="71836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a:r>
              <a:rPr lang="en-US" sz="4200" b="1"/>
              <a:t>Reference</a:t>
            </a:r>
            <a:r>
              <a:rPr lang="en-US" sz="4600"/>
              <a:t> </a:t>
            </a:r>
            <a:r>
              <a:rPr lang="en-US" sz="4600" b="1"/>
              <a:t>sample</a:t>
            </a:r>
          </a:p>
        </p:txBody>
      </p:sp>
      <p:sp>
        <p:nvSpPr>
          <p:cNvPr id="10243" name="Content Placeholder 2"/>
          <p:cNvSpPr>
            <a:spLocks noGrp="1"/>
          </p:cNvSpPr>
          <p:nvPr>
            <p:ph idx="1"/>
          </p:nvPr>
        </p:nvSpPr>
        <p:spPr>
          <a:xfrm>
            <a:off x="892969" y="1660922"/>
            <a:ext cx="7358063" cy="4875609"/>
          </a:xfrm>
        </p:spPr>
        <p:txBody>
          <a:bodyPr/>
          <a:lstStyle/>
          <a:p>
            <a:pPr marL="401822" indent="-401822">
              <a:buFontTx/>
              <a:buChar char="•"/>
            </a:pPr>
            <a:r>
              <a:rPr lang="en-US" sz="2200" dirty="0"/>
              <a:t>Used in Comparative C</a:t>
            </a:r>
            <a:r>
              <a:rPr lang="en-US" sz="2200" baseline="-25000" dirty="0"/>
              <a:t>T</a:t>
            </a:r>
            <a:r>
              <a:rPr lang="en-US" sz="2200" dirty="0"/>
              <a:t> and relative standard curve experiments</a:t>
            </a:r>
          </a:p>
          <a:p>
            <a:pPr marL="401822" indent="-401822">
              <a:buFontTx/>
              <a:buChar char="•"/>
            </a:pPr>
            <a:r>
              <a:rPr lang="en-US" sz="2200" dirty="0"/>
              <a:t>Sample used as the basis for relative quantitation results. i.e. Everything gets expressed and compared relative to this sample.</a:t>
            </a:r>
          </a:p>
          <a:p>
            <a:pPr marL="401822" indent="-401822">
              <a:buFontTx/>
              <a:buChar char="•"/>
            </a:pPr>
            <a:r>
              <a:rPr lang="en-US" sz="2200" dirty="0"/>
              <a:t>Also called calibrator</a:t>
            </a:r>
          </a:p>
          <a:p>
            <a:pPr marL="401822" indent="-401822">
              <a:buFontTx/>
              <a:buChar char="•"/>
            </a:pPr>
            <a:r>
              <a:rPr lang="en-US" sz="2200" dirty="0"/>
              <a:t>It doesn’t matter which sample is used, however normally the negative control is used. </a:t>
            </a:r>
          </a:p>
        </p:txBody>
      </p:sp>
    </p:spTree>
    <p:extLst>
      <p:ext uri="{BB962C8B-B14F-4D97-AF65-F5344CB8AC3E}">
        <p14:creationId xmlns:p14="http://schemas.microsoft.com/office/powerpoint/2010/main" val="3692122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15" y="108273"/>
            <a:ext cx="5328791" cy="3317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2" descr="Inser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41" y="3608710"/>
            <a:ext cx="5103316" cy="3177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a:off x="5651377" y="1324943"/>
            <a:ext cx="3215803" cy="884039"/>
          </a:xfrm>
          <a:custGeom>
            <a:avLst/>
            <a:gdLst>
              <a:gd name="T0" fmla="*/ 484206079 w 21600"/>
              <a:gd name="T1" fmla="*/ 36592669 h 21600"/>
              <a:gd name="T2" fmla="*/ 484206079 w 21600"/>
              <a:gd name="T3" fmla="*/ 36592669 h 21600"/>
              <a:gd name="T4" fmla="*/ 484206079 w 21600"/>
              <a:gd name="T5" fmla="*/ 36592669 h 21600"/>
              <a:gd name="T6" fmla="*/ 484206079 w 21600"/>
              <a:gd name="T7" fmla="*/ 36592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0">
            <a:solidFill>
              <a:srgbClr val="E44545"/>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t>Amplification curve: </a:t>
            </a:r>
          </a:p>
          <a:p>
            <a:r>
              <a:rPr lang="en-US" b="1"/>
              <a:t>log view</a:t>
            </a:r>
            <a:endParaRPr lang="en-US"/>
          </a:p>
        </p:txBody>
      </p:sp>
      <p:sp>
        <p:nvSpPr>
          <p:cNvPr id="11269" name="AutoShape 4"/>
          <p:cNvSpPr>
            <a:spLocks/>
          </p:cNvSpPr>
          <p:nvPr/>
        </p:nvSpPr>
        <p:spPr bwMode="auto">
          <a:xfrm>
            <a:off x="5673701" y="4778499"/>
            <a:ext cx="3171155" cy="839391"/>
          </a:xfrm>
          <a:custGeom>
            <a:avLst/>
            <a:gdLst>
              <a:gd name="T0" fmla="*/ 470853918 w 21600"/>
              <a:gd name="T1" fmla="*/ 32989779 h 21600"/>
              <a:gd name="T2" fmla="*/ 470853918 w 21600"/>
              <a:gd name="T3" fmla="*/ 32989779 h 21600"/>
              <a:gd name="T4" fmla="*/ 470853918 w 21600"/>
              <a:gd name="T5" fmla="*/ 32989779 h 21600"/>
              <a:gd name="T6" fmla="*/ 470853918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a:t>Amplification curve: </a:t>
            </a:r>
          </a:p>
          <a:p>
            <a:r>
              <a:rPr lang="en-US" b="1"/>
              <a:t>linear view</a:t>
            </a:r>
            <a:endParaRPr lang="en-US"/>
          </a:p>
        </p:txBody>
      </p:sp>
      <p:sp>
        <p:nvSpPr>
          <p:cNvPr id="11270" name="AutoShape 5"/>
          <p:cNvSpPr>
            <a:spLocks/>
          </p:cNvSpPr>
          <p:nvPr/>
        </p:nvSpPr>
        <p:spPr bwMode="auto">
          <a:xfrm>
            <a:off x="5716117" y="2236887"/>
            <a:ext cx="3085207" cy="455414"/>
          </a:xfrm>
          <a:custGeom>
            <a:avLst/>
            <a:gdLst>
              <a:gd name="T0" fmla="*/ 445676565 w 21600"/>
              <a:gd name="T1" fmla="*/ 9711002 h 21600"/>
              <a:gd name="T2" fmla="*/ 445676565 w 21600"/>
              <a:gd name="T3" fmla="*/ 9711002 h 21600"/>
              <a:gd name="T4" fmla="*/ 445676565 w 21600"/>
              <a:gd name="T5" fmla="*/ 9711002 h 21600"/>
              <a:gd name="T6" fmla="*/ 445676565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solidFill>
                  <a:srgbClr val="BA120A"/>
                </a:solidFill>
              </a:rPr>
              <a:t>Always use during analysis</a:t>
            </a:r>
            <a:r>
              <a:rPr lang="en-US"/>
              <a:t> </a:t>
            </a:r>
          </a:p>
        </p:txBody>
      </p:sp>
      <p:sp>
        <p:nvSpPr>
          <p:cNvPr id="11271" name="Line 6"/>
          <p:cNvSpPr>
            <a:spLocks noChangeShapeType="1"/>
          </p:cNvSpPr>
          <p:nvPr/>
        </p:nvSpPr>
        <p:spPr bwMode="auto">
          <a:xfrm flipV="1">
            <a:off x="4099843" y="286866"/>
            <a:ext cx="0" cy="6276454"/>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2" name="Line 7"/>
          <p:cNvSpPr>
            <a:spLocks noChangeShapeType="1"/>
          </p:cNvSpPr>
          <p:nvPr/>
        </p:nvSpPr>
        <p:spPr bwMode="auto">
          <a:xfrm flipV="1">
            <a:off x="3296171"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3" name="Line 8"/>
          <p:cNvSpPr>
            <a:spLocks noChangeShapeType="1"/>
          </p:cNvSpPr>
          <p:nvPr/>
        </p:nvSpPr>
        <p:spPr bwMode="auto">
          <a:xfrm flipV="1">
            <a:off x="5193730" y="287982"/>
            <a:ext cx="0" cy="6274222"/>
          </a:xfrm>
          <a:prstGeom prst="line">
            <a:avLst/>
          </a:prstGeom>
          <a:noFill/>
          <a:ln w="38100" cap="rnd">
            <a:solidFill>
              <a:srgbClr val="E44545"/>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p>
        </p:txBody>
      </p:sp>
      <p:sp>
        <p:nvSpPr>
          <p:cNvPr id="11274" name="AutoShape 9"/>
          <p:cNvSpPr>
            <a:spLocks/>
          </p:cNvSpPr>
          <p:nvPr/>
        </p:nvSpPr>
        <p:spPr bwMode="auto">
          <a:xfrm rot="-5400000">
            <a:off x="2978051"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solidFill>
                  <a:srgbClr val="710505"/>
                </a:solidFill>
              </a:rPr>
              <a:t>Exponential</a:t>
            </a:r>
            <a:endParaRPr lang="en-US"/>
          </a:p>
        </p:txBody>
      </p:sp>
      <p:sp>
        <p:nvSpPr>
          <p:cNvPr id="11275" name="AutoShape 10"/>
          <p:cNvSpPr>
            <a:spLocks/>
          </p:cNvSpPr>
          <p:nvPr/>
        </p:nvSpPr>
        <p:spPr bwMode="auto">
          <a:xfrm rot="-5400000">
            <a:off x="3921249" y="4218161"/>
            <a:ext cx="1301502" cy="285750"/>
          </a:xfrm>
          <a:custGeom>
            <a:avLst/>
            <a:gdLst>
              <a:gd name="T0" fmla="*/ 79312394 w 21600"/>
              <a:gd name="T1" fmla="*/ 3823170 h 21600"/>
              <a:gd name="T2" fmla="*/ 79312394 w 21600"/>
              <a:gd name="T3" fmla="*/ 3823170 h 21600"/>
              <a:gd name="T4" fmla="*/ 79312394 w 21600"/>
              <a:gd name="T5" fmla="*/ 3823170 h 21600"/>
              <a:gd name="T6" fmla="*/ 793123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Linear</a:t>
            </a:r>
            <a:endParaRPr lang="en-US"/>
          </a:p>
        </p:txBody>
      </p:sp>
      <p:sp>
        <p:nvSpPr>
          <p:cNvPr id="11276" name="AutoShape 11"/>
          <p:cNvSpPr>
            <a:spLocks/>
          </p:cNvSpPr>
          <p:nvPr/>
        </p:nvSpPr>
        <p:spPr bwMode="auto">
          <a:xfrm>
            <a:off x="5285259" y="3984873"/>
            <a:ext cx="1494606" cy="285750"/>
          </a:xfrm>
          <a:custGeom>
            <a:avLst/>
            <a:gdLst>
              <a:gd name="T0" fmla="*/ 104593494 w 21600"/>
              <a:gd name="T1" fmla="*/ 3823170 h 21600"/>
              <a:gd name="T2" fmla="*/ 104593494 w 21600"/>
              <a:gd name="T3" fmla="*/ 3823170 h 21600"/>
              <a:gd name="T4" fmla="*/ 104593494 w 21600"/>
              <a:gd name="T5" fmla="*/ 3823170 h 21600"/>
              <a:gd name="T6" fmla="*/ 104593494 w 21600"/>
              <a:gd name="T7" fmla="*/ 38231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400" b="1"/>
              <a:t>Plateau</a:t>
            </a:r>
            <a:endParaRPr lang="en-US"/>
          </a:p>
        </p:txBody>
      </p:sp>
    </p:spTree>
    <p:extLst>
      <p:ext uri="{BB962C8B-B14F-4D97-AF65-F5344CB8AC3E}">
        <p14:creationId xmlns:p14="http://schemas.microsoft.com/office/powerpoint/2010/main" val="206678272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477738" y="1274713"/>
            <a:ext cx="8187408" cy="4307458"/>
            <a:chOff x="0" y="0"/>
            <a:chExt cx="917" cy="483"/>
          </a:xfrm>
        </p:grpSpPr>
        <p:pic>
          <p:nvPicPr>
            <p:cNvPr id="12293" name="Picture 2" descr="InsertedImage.jpg"/>
            <p:cNvPicPr>
              <a:picLocks noChangeAspect="1"/>
            </p:cNvPicPr>
            <p:nvPr/>
          </p:nvPicPr>
          <p:blipFill>
            <a:blip r:embed="rId2" cstate="print">
              <a:extLst>
                <a:ext uri="{28A0092B-C50C-407E-A947-70E740481C1C}">
                  <a14:useLocalDpi xmlns:a14="http://schemas.microsoft.com/office/drawing/2010/main" val="0"/>
                </a:ext>
              </a:extLst>
            </a:blip>
            <a:srcRect b="15546"/>
            <a:stretch>
              <a:fillRect/>
            </a:stretch>
          </p:blipFill>
          <p:spPr bwMode="auto">
            <a:xfrm>
              <a:off x="0" y="0"/>
              <a:ext cx="917"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Line 3"/>
            <p:cNvSpPr>
              <a:spLocks noChangeShapeType="1"/>
            </p:cNvSpPr>
            <p:nvPr/>
          </p:nvSpPr>
          <p:spPr bwMode="auto">
            <a:xfrm flipV="1">
              <a:off x="635" y="135"/>
              <a:ext cx="1" cy="287"/>
            </a:xfrm>
            <a:prstGeom prst="line">
              <a:avLst/>
            </a:prstGeom>
            <a:noFill/>
            <a:ln w="50800">
              <a:solidFill>
                <a:srgbClr val="BA120A"/>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95" name="AutoShape 4"/>
            <p:cNvSpPr>
              <a:spLocks/>
            </p:cNvSpPr>
            <p:nvPr/>
          </p:nvSpPr>
          <p:spPr bwMode="auto">
            <a:xfrm>
              <a:off x="613" y="431"/>
              <a:ext cx="46"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solidFill>
                    <a:srgbClr val="BA120A"/>
                  </a:solidFill>
                </a:rPr>
                <a:t>C</a:t>
              </a:r>
              <a:r>
                <a:rPr lang="en-US" sz="2100" b="1">
                  <a:solidFill>
                    <a:srgbClr val="BA120A"/>
                  </a:solidFill>
                </a:rPr>
                <a:t>t</a:t>
              </a:r>
              <a:endParaRPr lang="en-US"/>
            </a:p>
          </p:txBody>
        </p:sp>
      </p:grpSp>
      <p:sp>
        <p:nvSpPr>
          <p:cNvPr id="12291" name="AutoShape 5"/>
          <p:cNvSpPr>
            <a:spLocks/>
          </p:cNvSpPr>
          <p:nvPr/>
        </p:nvSpPr>
        <p:spPr bwMode="auto">
          <a:xfrm>
            <a:off x="7009805" y="2060525"/>
            <a:ext cx="1205508" cy="455414"/>
          </a:xfrm>
          <a:custGeom>
            <a:avLst/>
            <a:gdLst>
              <a:gd name="T0" fmla="*/ 68044219 w 21600"/>
              <a:gd name="T1" fmla="*/ 9711002 h 21600"/>
              <a:gd name="T2" fmla="*/ 68044219 w 21600"/>
              <a:gd name="T3" fmla="*/ 9711002 h 21600"/>
              <a:gd name="T4" fmla="*/ 68044219 w 21600"/>
              <a:gd name="T5" fmla="*/ 9711002 h 21600"/>
              <a:gd name="T6" fmla="*/ 68044219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1700" b="1">
                <a:solidFill>
                  <a:srgbClr val="BA120A"/>
                </a:solidFill>
              </a:rPr>
              <a:t>Threshold</a:t>
            </a:r>
            <a:r>
              <a:rPr lang="en-US"/>
              <a:t> </a:t>
            </a:r>
          </a:p>
        </p:txBody>
      </p:sp>
      <p:sp>
        <p:nvSpPr>
          <p:cNvPr id="12292" name="AutoShape 6"/>
          <p:cNvSpPr>
            <a:spLocks/>
          </p:cNvSpPr>
          <p:nvPr/>
        </p:nvSpPr>
        <p:spPr bwMode="auto">
          <a:xfrm>
            <a:off x="3106416" y="202034"/>
            <a:ext cx="2930053" cy="553641"/>
          </a:xfrm>
          <a:custGeom>
            <a:avLst/>
            <a:gdLst>
              <a:gd name="T0" fmla="*/ 401978048 w 21600"/>
              <a:gd name="T1" fmla="*/ 14351823 h 21600"/>
              <a:gd name="T2" fmla="*/ 401978048 w 21600"/>
              <a:gd name="T3" fmla="*/ 14351823 h 21600"/>
              <a:gd name="T4" fmla="*/ 401978048 w 21600"/>
              <a:gd name="T5" fmla="*/ 14351823 h 21600"/>
              <a:gd name="T6" fmla="*/ 401978048 w 21600"/>
              <a:gd name="T7" fmla="*/ 1435182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sz="3200" b="1"/>
              <a:t>It's all about C</a:t>
            </a:r>
            <a:r>
              <a:rPr lang="en-US" sz="2800" b="1"/>
              <a:t>t</a:t>
            </a:r>
            <a:endParaRPr lang="en-US"/>
          </a:p>
        </p:txBody>
      </p:sp>
    </p:spTree>
    <p:extLst>
      <p:ext uri="{BB962C8B-B14F-4D97-AF65-F5344CB8AC3E}">
        <p14:creationId xmlns:p14="http://schemas.microsoft.com/office/powerpoint/2010/main" val="4190589934"/>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nsertedImage.jpg"/>
          <p:cNvPicPr>
            <a:picLocks noChangeAspect="1"/>
          </p:cNvPicPr>
          <p:nvPr/>
        </p:nvPicPr>
        <p:blipFill>
          <a:blip r:embed="rId2" cstate="print">
            <a:extLst>
              <a:ext uri="{28A0092B-C50C-407E-A947-70E740481C1C}">
                <a14:useLocalDpi xmlns:a14="http://schemas.microsoft.com/office/drawing/2010/main" val="0"/>
              </a:ext>
            </a:extLst>
          </a:blip>
          <a:srcRect b="17667"/>
          <a:stretch>
            <a:fillRect/>
          </a:stretch>
        </p:blipFill>
        <p:spPr bwMode="auto">
          <a:xfrm>
            <a:off x="126132" y="284634"/>
            <a:ext cx="5938242" cy="3043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2" descr="InsertedImage.jpg"/>
          <p:cNvPicPr>
            <a:picLocks noChangeAspect="1"/>
          </p:cNvPicPr>
          <p:nvPr/>
        </p:nvPicPr>
        <p:blipFill>
          <a:blip r:embed="rId3" cstate="print">
            <a:extLst>
              <a:ext uri="{28A0092B-C50C-407E-A947-70E740481C1C}">
                <a14:useLocalDpi xmlns:a14="http://schemas.microsoft.com/office/drawing/2010/main" val="0"/>
              </a:ext>
            </a:extLst>
          </a:blip>
          <a:srcRect b="16074"/>
          <a:stretch>
            <a:fillRect/>
          </a:stretch>
        </p:blipFill>
        <p:spPr bwMode="auto">
          <a:xfrm>
            <a:off x="126132" y="3614291"/>
            <a:ext cx="5938242" cy="3103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6139161" y="527968"/>
            <a:ext cx="2485802" cy="339328"/>
          </a:xfrm>
          <a:custGeom>
            <a:avLst/>
            <a:gdLst>
              <a:gd name="T0" fmla="*/ 289323960 w 21600"/>
              <a:gd name="T1" fmla="*/ 5391268 h 21600"/>
              <a:gd name="T2" fmla="*/ 289323960 w 21600"/>
              <a:gd name="T3" fmla="*/ 5391268 h 21600"/>
              <a:gd name="T4" fmla="*/ 289323960 w 21600"/>
              <a:gd name="T5" fmla="*/ 5391268 h 21600"/>
              <a:gd name="T6" fmla="*/ 289323960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high</a:t>
            </a:r>
            <a:endParaRPr lang="en-US"/>
          </a:p>
        </p:txBody>
      </p:sp>
      <p:sp>
        <p:nvSpPr>
          <p:cNvPr id="13317" name="AutoShape 4"/>
          <p:cNvSpPr>
            <a:spLocks/>
          </p:cNvSpPr>
          <p:nvPr/>
        </p:nvSpPr>
        <p:spPr bwMode="auto">
          <a:xfrm>
            <a:off x="6188274" y="4996160"/>
            <a:ext cx="2387576" cy="339328"/>
          </a:xfrm>
          <a:custGeom>
            <a:avLst/>
            <a:gdLst>
              <a:gd name="T0" fmla="*/ 266910273 w 21600"/>
              <a:gd name="T1" fmla="*/ 5391268 h 21600"/>
              <a:gd name="T2" fmla="*/ 266910273 w 21600"/>
              <a:gd name="T3" fmla="*/ 5391268 h 21600"/>
              <a:gd name="T4" fmla="*/ 266910273 w 21600"/>
              <a:gd name="T5" fmla="*/ 5391268 h 21600"/>
              <a:gd name="T6" fmla="*/ 266910273 w 21600"/>
              <a:gd name="T7" fmla="*/ 53912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Threshold set too low</a:t>
            </a:r>
            <a:endParaRPr lang="en-US"/>
          </a:p>
        </p:txBody>
      </p:sp>
    </p:spTree>
    <p:extLst>
      <p:ext uri="{BB962C8B-B14F-4D97-AF65-F5344CB8AC3E}">
        <p14:creationId xmlns:p14="http://schemas.microsoft.com/office/powerpoint/2010/main" val="13038494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09" t="25781" r="33382" b="14844"/>
          <a:stretch/>
        </p:blipFill>
        <p:spPr bwMode="auto">
          <a:xfrm>
            <a:off x="1383425" y="116632"/>
            <a:ext cx="6681312"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52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pPr eaLnBrk="1"/>
            <a:r>
              <a:rPr lang="en-US" sz="4000" b="1"/>
              <a:t>Threshold is important</a:t>
            </a:r>
            <a:endParaRPr lang="en-US" smtClean="0"/>
          </a:p>
        </p:txBody>
      </p:sp>
      <p:sp>
        <p:nvSpPr>
          <p:cNvPr id="14339" name="Rectangle 2"/>
          <p:cNvSpPr>
            <a:spLocks noGrp="1" noChangeArrowheads="1"/>
          </p:cNvSpPr>
          <p:nvPr>
            <p:ph type="body" idx="1"/>
          </p:nvPr>
        </p:nvSpPr>
        <p:spPr/>
        <p:txBody>
          <a:bodyPr/>
          <a:lstStyle/>
          <a:p>
            <a:pPr marL="267881" indent="-267881">
              <a:buFontTx/>
              <a:buChar char="•"/>
            </a:pPr>
            <a:r>
              <a:rPr lang="en-US" smtClean="0"/>
              <a:t>Threshold determines Ct values</a:t>
            </a:r>
          </a:p>
          <a:p>
            <a:pPr marL="267881" indent="-267881">
              <a:buFontTx/>
              <a:buChar char="•"/>
            </a:pPr>
            <a:r>
              <a:rPr lang="en-US" smtClean="0"/>
              <a:t>Ct values are used to calculate relative expression, presence/absence, etc. It's all about Ct values</a:t>
            </a:r>
          </a:p>
          <a:p>
            <a:pPr marL="267881" indent="-267881">
              <a:buFontTx/>
              <a:buChar char="•"/>
            </a:pPr>
            <a:r>
              <a:rPr lang="en-US" smtClean="0"/>
              <a:t>Threshold should be set in the linear portion (parallel lines) in </a:t>
            </a:r>
            <a:r>
              <a:rPr lang="en-US" u="sng" smtClean="0"/>
              <a:t>log view</a:t>
            </a:r>
            <a:r>
              <a:rPr lang="en-US" smtClean="0"/>
              <a:t>. </a:t>
            </a:r>
            <a:r>
              <a:rPr lang="en-US" u="sng" smtClean="0"/>
              <a:t>Always check!</a:t>
            </a:r>
          </a:p>
          <a:p>
            <a:pPr marL="267881" indent="-267881">
              <a:buFontTx/>
              <a:buChar char="•"/>
            </a:pPr>
            <a:r>
              <a:rPr lang="en-US" smtClean="0"/>
              <a:t>Do not use Ct values of 35 or higher. Repeat using more cDNA/DNA</a:t>
            </a:r>
          </a:p>
        </p:txBody>
      </p:sp>
    </p:spTree>
    <p:extLst>
      <p:ext uri="{BB962C8B-B14F-4D97-AF65-F5344CB8AC3E}">
        <p14:creationId xmlns:p14="http://schemas.microsoft.com/office/powerpoint/2010/main" val="52896486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464469" y="428625"/>
            <a:ext cx="6643688" cy="839391"/>
          </a:xfrm>
          <a:custGeom>
            <a:avLst/>
            <a:gdLst>
              <a:gd name="T0" fmla="*/ 2066662533 w 21600"/>
              <a:gd name="T1" fmla="*/ 32989779 h 21600"/>
              <a:gd name="T2" fmla="*/ 2066662533 w 21600"/>
              <a:gd name="T3" fmla="*/ 32989779 h 21600"/>
              <a:gd name="T4" fmla="*/ 2066662533 w 21600"/>
              <a:gd name="T5" fmla="*/ 32989779 h 21600"/>
              <a:gd name="T6" fmla="*/ 2066662533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Good Comparative Ct example</a:t>
            </a:r>
          </a:p>
          <a:p>
            <a:r>
              <a:rPr lang="en-US" b="1"/>
              <a:t>(for gene expression) </a:t>
            </a:r>
            <a:endParaRPr lang="en-US"/>
          </a:p>
        </p:txBody>
      </p:sp>
      <p:grpSp>
        <p:nvGrpSpPr>
          <p:cNvPr id="15363" name="Group 2"/>
          <p:cNvGrpSpPr>
            <a:grpSpLocks/>
          </p:cNvGrpSpPr>
          <p:nvPr/>
        </p:nvGrpSpPr>
        <p:grpSpPr bwMode="auto">
          <a:xfrm>
            <a:off x="1035844" y="1611809"/>
            <a:ext cx="7072313" cy="3049488"/>
            <a:chOff x="0" y="0"/>
            <a:chExt cx="792" cy="342"/>
          </a:xfrm>
        </p:grpSpPr>
        <p:pic>
          <p:nvPicPr>
            <p:cNvPr id="15365" name="Picture 3" descr="InsertedImage.jpg"/>
            <p:cNvPicPr>
              <a:picLocks noChangeAspect="1"/>
            </p:cNvPicPr>
            <p:nvPr/>
          </p:nvPicPr>
          <p:blipFill>
            <a:blip r:embed="rId2" cstate="print">
              <a:extLst>
                <a:ext uri="{28A0092B-C50C-407E-A947-70E740481C1C}">
                  <a14:useLocalDpi xmlns:a14="http://schemas.microsoft.com/office/drawing/2010/main" val="0"/>
                </a:ext>
              </a:extLst>
            </a:blip>
            <a:srcRect b="17522"/>
            <a:stretch>
              <a:fillRect/>
            </a:stretch>
          </p:blipFill>
          <p:spPr bwMode="auto">
            <a:xfrm>
              <a:off x="0" y="0"/>
              <a:ext cx="792"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AutoShape 4"/>
            <p:cNvSpPr>
              <a:spLocks/>
            </p:cNvSpPr>
            <p:nvPr/>
          </p:nvSpPr>
          <p:spPr bwMode="auto">
            <a:xfrm>
              <a:off x="289" y="27"/>
              <a:ext cx="214"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Endogenous control</a:t>
              </a:r>
              <a:endParaRPr lang="en-US"/>
            </a:p>
          </p:txBody>
        </p:sp>
        <p:sp>
          <p:nvSpPr>
            <p:cNvPr id="15367" name="AutoShape 5"/>
            <p:cNvSpPr>
              <a:spLocks/>
            </p:cNvSpPr>
            <p:nvPr/>
          </p:nvSpPr>
          <p:spPr bwMode="auto">
            <a:xfrm>
              <a:off x="364" y="222"/>
              <a:ext cx="170" cy="34"/>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sz="1500" b="1">
                  <a:solidFill>
                    <a:srgbClr val="BA120A"/>
                  </a:solidFill>
                </a:rPr>
                <a:t>Gene of interest</a:t>
              </a:r>
              <a:endParaRPr lang="en-US"/>
            </a:p>
          </p:txBody>
        </p:sp>
      </p:grpSp>
      <p:sp>
        <p:nvSpPr>
          <p:cNvPr id="15364" name="AutoShape 6"/>
          <p:cNvSpPr>
            <a:spLocks/>
          </p:cNvSpPr>
          <p:nvPr/>
        </p:nvSpPr>
        <p:spPr bwMode="auto">
          <a:xfrm>
            <a:off x="1289224" y="4852169"/>
            <a:ext cx="5738440" cy="964406"/>
          </a:xfrm>
          <a:custGeom>
            <a:avLst/>
            <a:gdLst>
              <a:gd name="T0" fmla="*/ 1541838653 w 21600"/>
              <a:gd name="T1" fmla="*/ 43548300 h 21600"/>
              <a:gd name="T2" fmla="*/ 1541838653 w 21600"/>
              <a:gd name="T3" fmla="*/ 43548300 h 21600"/>
              <a:gd name="T4" fmla="*/ 1541838653 w 21600"/>
              <a:gd name="T5" fmla="*/ 43548300 h 21600"/>
              <a:gd name="T6" fmla="*/ 1541838653 w 21600"/>
              <a:gd name="T7" fmla="*/ 43548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196446" indent="-196446">
              <a:spcBef>
                <a:spcPts val="2250"/>
              </a:spcBef>
              <a:buSzPct val="100000"/>
              <a:buFontTx/>
              <a:buChar char="•"/>
            </a:pPr>
            <a:r>
              <a:rPr lang="en-US" sz="2000"/>
              <a:t>Small variation in endogenous control Ct values</a:t>
            </a:r>
          </a:p>
          <a:p>
            <a:pPr marL="196446" indent="-196446">
              <a:spcBef>
                <a:spcPts val="2250"/>
              </a:spcBef>
              <a:buSzPct val="100000"/>
              <a:buFontTx/>
              <a:buChar char="•"/>
            </a:pPr>
            <a:r>
              <a:rPr lang="en-US" sz="2000"/>
              <a:t>Shape of curve, including linear phase (log view)</a:t>
            </a:r>
            <a:endParaRPr lang="en-US"/>
          </a:p>
        </p:txBody>
      </p:sp>
    </p:spTree>
    <p:extLst>
      <p:ext uri="{BB962C8B-B14F-4D97-AF65-F5344CB8AC3E}">
        <p14:creationId xmlns:p14="http://schemas.microsoft.com/office/powerpoint/2010/main" val="219806207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2262560" y="380628"/>
            <a:ext cx="4617764" cy="839391"/>
          </a:xfrm>
          <a:custGeom>
            <a:avLst/>
            <a:gdLst>
              <a:gd name="T0" fmla="*/ 998423427 w 21600"/>
              <a:gd name="T1" fmla="*/ 32989779 h 21600"/>
              <a:gd name="T2" fmla="*/ 998423427 w 21600"/>
              <a:gd name="T3" fmla="*/ 32989779 h 21600"/>
              <a:gd name="T4" fmla="*/ 998423427 w 21600"/>
              <a:gd name="T5" fmla="*/ 32989779 h 21600"/>
              <a:gd name="T6" fmla="*/ 998423427 w 21600"/>
              <a:gd name="T7" fmla="*/ 3298977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Bad Comparative Ct example</a:t>
            </a:r>
          </a:p>
        </p:txBody>
      </p:sp>
      <p:sp>
        <p:nvSpPr>
          <p:cNvPr id="16387" name="AutoShape 2"/>
          <p:cNvSpPr>
            <a:spLocks/>
          </p:cNvSpPr>
          <p:nvPr/>
        </p:nvSpPr>
        <p:spPr bwMode="auto">
          <a:xfrm>
            <a:off x="-129481" y="-227707"/>
            <a:ext cx="258961" cy="455414"/>
          </a:xfrm>
          <a:custGeom>
            <a:avLst/>
            <a:gdLst>
              <a:gd name="T0" fmla="*/ 3139928 w 21600"/>
              <a:gd name="T1" fmla="*/ 9711002 h 21600"/>
              <a:gd name="T2" fmla="*/ 3139928 w 21600"/>
              <a:gd name="T3" fmla="*/ 9711002 h 21600"/>
              <a:gd name="T4" fmla="*/ 3139928 w 21600"/>
              <a:gd name="T5" fmla="*/ 9711002 h 21600"/>
              <a:gd name="T6" fmla="*/ 313992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r>
              <a:rPr lang="en-US" b="1"/>
              <a:t>1</a:t>
            </a:r>
            <a:endParaRPr lang="en-US"/>
          </a:p>
        </p:txBody>
      </p:sp>
      <p:grpSp>
        <p:nvGrpSpPr>
          <p:cNvPr id="16388" name="Group 3"/>
          <p:cNvGrpSpPr>
            <a:grpSpLocks/>
          </p:cNvGrpSpPr>
          <p:nvPr/>
        </p:nvGrpSpPr>
        <p:grpSpPr bwMode="auto">
          <a:xfrm>
            <a:off x="1213322" y="1580555"/>
            <a:ext cx="6706195" cy="3091904"/>
            <a:chOff x="0" y="0"/>
            <a:chExt cx="751" cy="347"/>
          </a:xfrm>
        </p:grpSpPr>
        <p:pic>
          <p:nvPicPr>
            <p:cNvPr id="16390" name="Picture 4" descr="InsertedImage.jpg"/>
            <p:cNvPicPr>
              <a:picLocks noChangeAspect="1"/>
            </p:cNvPicPr>
            <p:nvPr/>
          </p:nvPicPr>
          <p:blipFill>
            <a:blip r:embed="rId2" cstate="print">
              <a:extLst>
                <a:ext uri="{28A0092B-C50C-407E-A947-70E740481C1C}">
                  <a14:useLocalDpi xmlns:a14="http://schemas.microsoft.com/office/drawing/2010/main" val="0"/>
                </a:ext>
              </a:extLst>
            </a:blip>
            <a:srcRect b="16364"/>
            <a:stretch>
              <a:fillRect/>
            </a:stretch>
          </p:blipFill>
          <p:spPr bwMode="auto">
            <a:xfrm>
              <a:off x="0" y="0"/>
              <a:ext cx="751"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AutoShape 5"/>
            <p:cNvSpPr>
              <a:spLocks/>
            </p:cNvSpPr>
            <p:nvPr/>
          </p:nvSpPr>
          <p:spPr bwMode="auto">
            <a:xfrm>
              <a:off x="248"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1</a:t>
              </a:r>
              <a:endParaRPr lang="en-US"/>
            </a:p>
          </p:txBody>
        </p:sp>
        <p:sp>
          <p:nvSpPr>
            <p:cNvPr id="16392" name="AutoShape 6"/>
            <p:cNvSpPr>
              <a:spLocks/>
            </p:cNvSpPr>
            <p:nvPr/>
          </p:nvSpPr>
          <p:spPr bwMode="auto">
            <a:xfrm>
              <a:off x="454"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3" name="AutoShape 7"/>
            <p:cNvSpPr>
              <a:spLocks/>
            </p:cNvSpPr>
            <p:nvPr/>
          </p:nvSpPr>
          <p:spPr bwMode="auto">
            <a:xfrm>
              <a:off x="596" y="76"/>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2</a:t>
              </a:r>
              <a:endParaRPr lang="en-US"/>
            </a:p>
          </p:txBody>
        </p:sp>
        <p:sp>
          <p:nvSpPr>
            <p:cNvPr id="16394" name="AutoShape 8"/>
            <p:cNvSpPr>
              <a:spLocks/>
            </p:cNvSpPr>
            <p:nvPr/>
          </p:nvSpPr>
          <p:spPr bwMode="auto">
            <a:xfrm>
              <a:off x="596" y="147"/>
              <a:ext cx="30" cy="5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b="1"/>
                <a:t>3</a:t>
              </a:r>
              <a:endParaRPr lang="en-US"/>
            </a:p>
          </p:txBody>
        </p:sp>
      </p:grpSp>
      <p:sp>
        <p:nvSpPr>
          <p:cNvPr id="16389" name="AutoShape 9"/>
          <p:cNvSpPr>
            <a:spLocks/>
          </p:cNvSpPr>
          <p:nvPr/>
        </p:nvSpPr>
        <p:spPr bwMode="auto">
          <a:xfrm>
            <a:off x="1526977" y="4870029"/>
            <a:ext cx="6756425" cy="1035844"/>
          </a:xfrm>
          <a:custGeom>
            <a:avLst/>
            <a:gdLst>
              <a:gd name="T0" fmla="*/ 2137396600 w 21600"/>
              <a:gd name="T1" fmla="*/ 50238848 h 21600"/>
              <a:gd name="T2" fmla="*/ 2137396600 w 21600"/>
              <a:gd name="T3" fmla="*/ 50238848 h 21600"/>
              <a:gd name="T4" fmla="*/ 2137396600 w 21600"/>
              <a:gd name="T5" fmla="*/ 50238848 h 21600"/>
              <a:gd name="T6" fmla="*/ 2137396600 w 21600"/>
              <a:gd name="T7" fmla="*/ 502388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7" tIns="35717" rIns="35717" bIns="35717" anchor="ctr"/>
          <a:lstStyle/>
          <a:p>
            <a:pPr marL="351594" indent="-351594">
              <a:buSzPct val="100000"/>
              <a:buFontTx/>
              <a:buAutoNum type="arabicParenR"/>
            </a:pPr>
            <a:r>
              <a:rPr lang="en-US" sz="2100"/>
              <a:t>Too much variation in endogenous control Ct values</a:t>
            </a:r>
          </a:p>
          <a:p>
            <a:pPr marL="351594" indent="-351594">
              <a:buSzPct val="100000"/>
              <a:buFontTx/>
              <a:buAutoNum type="arabicParenR"/>
            </a:pPr>
            <a:r>
              <a:rPr lang="en-US" sz="2100"/>
              <a:t>Sigmoidal curves. Check baseline levels</a:t>
            </a:r>
          </a:p>
          <a:p>
            <a:pPr marL="351594" indent="-351594">
              <a:buSzPct val="100000"/>
              <a:buFontTx/>
              <a:buAutoNum type="arabicParenR"/>
            </a:pPr>
            <a:r>
              <a:rPr lang="en-US" sz="2100"/>
              <a:t>No amplification</a:t>
            </a:r>
            <a:endParaRPr lang="en-US"/>
          </a:p>
        </p:txBody>
      </p:sp>
    </p:spTree>
    <p:extLst>
      <p:ext uri="{BB962C8B-B14F-4D97-AF65-F5344CB8AC3E}">
        <p14:creationId xmlns:p14="http://schemas.microsoft.com/office/powerpoint/2010/main" val="35369454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extLst>
              <p:ext uri="{D42A27DB-BD31-4B8C-83A1-F6EECF244321}">
                <p14:modId xmlns:p14="http://schemas.microsoft.com/office/powerpoint/2010/main" val="1713601058"/>
              </p:ext>
            </p:extLst>
          </p:nvPr>
        </p:nvGraphicFramePr>
        <p:xfrm>
          <a:off x="122267" y="20638"/>
          <a:ext cx="3025775" cy="6858000"/>
        </p:xfrm>
        <a:graphic>
          <a:graphicData uri="http://schemas.openxmlformats.org/presentationml/2006/ole">
            <mc:AlternateContent xmlns:mc="http://schemas.openxmlformats.org/markup-compatibility/2006">
              <mc:Choice xmlns:v="urn:schemas-microsoft-com:vml" Requires="v">
                <p:oleObj spid="_x0000_s31778" name="Worksheet" r:id="rId5" imgW="2221560" imgH="4708440" progId="Excel.Sheet.8">
                  <p:embed/>
                </p:oleObj>
              </mc:Choice>
              <mc:Fallback>
                <p:oleObj name="Worksheet" r:id="rId5" imgW="2221560" imgH="4708440" progId="Excel.Sheet.8">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67" y="20638"/>
                        <a:ext cx="302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3" name="Rectangle 3"/>
          <p:cNvSpPr>
            <a:spLocks noChangeArrowheads="1"/>
          </p:cNvSpPr>
          <p:nvPr/>
        </p:nvSpPr>
        <p:spPr bwMode="auto">
          <a:xfrm>
            <a:off x="0" y="6096000"/>
            <a:ext cx="3124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3465513" y="2384425"/>
            <a:ext cx="4725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Assuming 100% efficient PCR reactions</a:t>
            </a:r>
          </a:p>
        </p:txBody>
      </p:sp>
      <p:sp>
        <p:nvSpPr>
          <p:cNvPr id="10245" name="TextBox 4"/>
          <p:cNvSpPr txBox="1">
            <a:spLocks noChangeArrowheads="1"/>
          </p:cNvSpPr>
          <p:nvPr/>
        </p:nvSpPr>
        <p:spPr bwMode="auto">
          <a:xfrm>
            <a:off x="3657600" y="6096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200"/>
              <a:t>The amount of DNA doubles after each cycle</a:t>
            </a:r>
          </a:p>
        </p:txBody>
      </p:sp>
      <p:sp>
        <p:nvSpPr>
          <p:cNvPr id="10246" name="TextBox 5"/>
          <p:cNvSpPr txBox="1">
            <a:spLocks noChangeArrowheads="1"/>
          </p:cNvSpPr>
          <p:nvPr/>
        </p:nvSpPr>
        <p:spPr bwMode="auto">
          <a:xfrm>
            <a:off x="3124200" y="4191000"/>
            <a:ext cx="582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After n cycles there will be 2</a:t>
            </a:r>
            <a:r>
              <a:rPr lang="en-US" sz="2000" baseline="30000"/>
              <a:t>n</a:t>
            </a:r>
            <a:r>
              <a:rPr lang="en-US" sz="2000"/>
              <a:t> times as much DNA</a:t>
            </a:r>
          </a:p>
        </p:txBody>
      </p:sp>
      <p:sp>
        <p:nvSpPr>
          <p:cNvPr id="10247" name="TextBox 1"/>
          <p:cNvSpPr txBox="1">
            <a:spLocks noChangeArrowheads="1"/>
          </p:cNvSpPr>
          <p:nvPr/>
        </p:nvSpPr>
        <p:spPr bwMode="auto">
          <a:xfrm>
            <a:off x="5257800" y="20638"/>
            <a:ext cx="835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t>PCR</a:t>
            </a:r>
          </a:p>
        </p:txBody>
      </p:sp>
    </p:spTree>
    <p:extLst>
      <p:ext uri="{BB962C8B-B14F-4D97-AF65-F5344CB8AC3E}">
        <p14:creationId xmlns:p14="http://schemas.microsoft.com/office/powerpoint/2010/main" val="166426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3643</Words>
  <Application>Microsoft Office PowerPoint</Application>
  <PresentationFormat>On-screen Show (4:3)</PresentationFormat>
  <Paragraphs>444</Paragraphs>
  <Slides>82</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82</vt:i4>
      </vt:variant>
    </vt:vector>
  </HeadingPairs>
  <TitlesOfParts>
    <vt:vector size="86" baseType="lpstr">
      <vt:lpstr>Office Theme</vt:lpstr>
      <vt:lpstr>Worksheet</vt:lpstr>
      <vt:lpstr>Chart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Reporter in qPCR</vt:lpstr>
      <vt:lpstr>Reporter in qPCR</vt:lpstr>
      <vt:lpstr>Reporter in qPCR</vt:lpstr>
      <vt:lpstr>PowerPoint Presentation</vt:lpstr>
      <vt:lpstr>PowerPoint Presentation</vt:lpstr>
      <vt:lpstr>Plot of real 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DDCt = 11.40 for IL1-beta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Absolute quantification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Endogenous control gene: </vt:lpstr>
      <vt:lpstr>Reference sample</vt:lpstr>
      <vt:lpstr>PowerPoint Presentation</vt:lpstr>
      <vt:lpstr>PowerPoint Presentation</vt:lpstr>
      <vt:lpstr>PowerPoint Presentation</vt:lpstr>
      <vt:lpstr>Threshold is important</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hydari</cp:lastModifiedBy>
  <cp:revision>169</cp:revision>
  <dcterms:created xsi:type="dcterms:W3CDTF">2014-07-24T22:05:31Z</dcterms:created>
  <dcterms:modified xsi:type="dcterms:W3CDTF">2017-01-15T09:50:30Z</dcterms:modified>
</cp:coreProperties>
</file>